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6" r:id="rId4"/>
    <p:sldMasterId id="2147483687" r:id="rId5"/>
    <p:sldMasterId id="2147483701" r:id="rId6"/>
    <p:sldMasterId id="2147483709" r:id="rId7"/>
  </p:sldMasterIdLst>
  <p:notesMasterIdLst>
    <p:notesMasterId r:id="rId15"/>
  </p:notesMasterIdLst>
  <p:handoutMasterIdLst>
    <p:handoutMasterId r:id="rId16"/>
  </p:handoutMasterIdLst>
  <p:sldIdLst>
    <p:sldId id="2447" r:id="rId8"/>
    <p:sldId id="2424" r:id="rId9"/>
    <p:sldId id="2421" r:id="rId10"/>
    <p:sldId id="2435" r:id="rId11"/>
    <p:sldId id="2438" r:id="rId12"/>
    <p:sldId id="2449" r:id="rId13"/>
    <p:sldId id="2450" r:id="rId14"/>
  </p:sldIdLst>
  <p:sldSz cx="12192000" cy="6858000"/>
  <p:notesSz cx="19659600" cy="324612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Raleway" pitchFamily="2" charset="77"/>
      <p:regular r:id="rId21"/>
      <p:bold r:id="rId22"/>
      <p:italic r:id="rId23"/>
      <p:boldItalic r:id="rId24"/>
    </p:embeddedFont>
    <p:embeddedFont>
      <p:font typeface="Raleway Light" panose="020F0302020204030204" pitchFamily="34" charset="0"/>
      <p:regular r:id="rId25"/>
      <p:italic r:id="rId26"/>
    </p:embeddedFont>
    <p:embeddedFont>
      <p:font typeface="Raleway Medium" panose="020F0502020204030204" pitchFamily="34" charset="0"/>
      <p:regular r:id="rId27"/>
      <p: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F47749-56D6-6669-4D6C-25F0E7ACE2B6}" name="Richard Sheircliff" initials="RS" userId="Richard Sheircliff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5F12"/>
    <a:srgbClr val="EE6132"/>
    <a:srgbClr val="FFDFCA"/>
    <a:srgbClr val="4C868F"/>
    <a:srgbClr val="660066"/>
    <a:srgbClr val="4C7BCA"/>
    <a:srgbClr val="1C355E"/>
    <a:srgbClr val="E0592B"/>
    <a:srgbClr val="632B9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31" autoAdjust="0"/>
    <p:restoredTop sz="94635"/>
  </p:normalViewPr>
  <p:slideViewPr>
    <p:cSldViewPr snapToGrid="0">
      <p:cViewPr varScale="1">
        <p:scale>
          <a:sx n="105" d="100"/>
          <a:sy n="105" d="100"/>
        </p:scale>
        <p:origin x="12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3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Relationship Id="rId8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2F7C5F-126F-8342-A3C8-78B8AD44A91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135901" y="4"/>
            <a:ext cx="8519159" cy="1628697"/>
          </a:xfrm>
          <a:prstGeom prst="rect">
            <a:avLst/>
          </a:prstGeom>
        </p:spPr>
        <p:txBody>
          <a:bodyPr vert="horz" lIns="297748" tIns="148876" rIns="297748" bIns="148876" rtlCol="0"/>
          <a:lstStyle>
            <a:lvl1pPr algn="r">
              <a:defRPr sz="3600"/>
            </a:lvl1pPr>
          </a:lstStyle>
          <a:p>
            <a:fld id="{C537EE25-1C04-9C49-98F5-888A261C34C5}" type="datetimeFigureOut">
              <a:rPr lang="en-GB" smtClean="0"/>
              <a:t>11/02/2022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012186-EBA1-E744-A015-74428B78113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7" y="30832517"/>
            <a:ext cx="8519159" cy="1628694"/>
          </a:xfrm>
          <a:prstGeom prst="rect">
            <a:avLst/>
          </a:prstGeom>
        </p:spPr>
        <p:txBody>
          <a:bodyPr vert="horz" lIns="297748" tIns="148876" rIns="297748" bIns="148876" rtlCol="0" anchor="b"/>
          <a:lstStyle>
            <a:lvl1pPr algn="l">
              <a:defRPr sz="36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804817-A3BC-8C4E-83D8-5BF06EAFBF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135901" y="30832517"/>
            <a:ext cx="8519159" cy="1628694"/>
          </a:xfrm>
          <a:prstGeom prst="rect">
            <a:avLst/>
          </a:prstGeom>
        </p:spPr>
        <p:txBody>
          <a:bodyPr vert="horz" lIns="297748" tIns="148876" rIns="297748" bIns="148876" rtlCol="0" anchor="b"/>
          <a:lstStyle>
            <a:lvl1pPr algn="r">
              <a:defRPr sz="3600"/>
            </a:lvl1pPr>
          </a:lstStyle>
          <a:p>
            <a:fld id="{C517C180-E39B-F84E-8A19-532244A048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568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" y="4"/>
            <a:ext cx="8519159" cy="1628697"/>
          </a:xfrm>
          <a:prstGeom prst="rect">
            <a:avLst/>
          </a:prstGeom>
        </p:spPr>
        <p:txBody>
          <a:bodyPr vert="horz" lIns="297748" tIns="148876" rIns="297748" bIns="148876" rtlCol="0"/>
          <a:lstStyle>
            <a:lvl1pPr algn="l">
              <a:defRPr sz="36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135901" y="4"/>
            <a:ext cx="8519159" cy="1628697"/>
          </a:xfrm>
          <a:prstGeom prst="rect">
            <a:avLst/>
          </a:prstGeom>
        </p:spPr>
        <p:txBody>
          <a:bodyPr vert="horz" lIns="297748" tIns="148876" rIns="297748" bIns="148876" rtlCol="0"/>
          <a:lstStyle>
            <a:lvl1pPr algn="r">
              <a:defRPr sz="3600"/>
            </a:lvl1pPr>
          </a:lstStyle>
          <a:p>
            <a:fld id="{B804B9D4-383E-4017-B614-743060620AB5}" type="datetimeFigureOut">
              <a:rPr lang="en-US" smtClean="0"/>
              <a:t>2/11/22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4057650"/>
            <a:ext cx="19484975" cy="10961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297748" tIns="148876" rIns="297748" bIns="14887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965960" y="15621959"/>
            <a:ext cx="15727680" cy="12781598"/>
          </a:xfrm>
          <a:prstGeom prst="rect">
            <a:avLst/>
          </a:prstGeom>
        </p:spPr>
        <p:txBody>
          <a:bodyPr vert="horz" lIns="297748" tIns="148876" rIns="297748" bIns="14887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" y="30832517"/>
            <a:ext cx="8519159" cy="1628694"/>
          </a:xfrm>
          <a:prstGeom prst="rect">
            <a:avLst/>
          </a:prstGeom>
        </p:spPr>
        <p:txBody>
          <a:bodyPr vert="horz" lIns="297748" tIns="148876" rIns="297748" bIns="148876" rtlCol="0" anchor="b"/>
          <a:lstStyle>
            <a:lvl1pPr algn="l">
              <a:defRPr sz="36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135901" y="30832517"/>
            <a:ext cx="8519159" cy="1628694"/>
          </a:xfrm>
          <a:prstGeom prst="rect">
            <a:avLst/>
          </a:prstGeom>
        </p:spPr>
        <p:txBody>
          <a:bodyPr vert="horz" lIns="297748" tIns="148876" rIns="297748" bIns="148876" rtlCol="0" anchor="b"/>
          <a:lstStyle>
            <a:lvl1pPr algn="r">
              <a:defRPr sz="3600"/>
            </a:lvl1pPr>
          </a:lstStyle>
          <a:p>
            <a:fld id="{05409562-EC0E-4A0D-A6DF-C9D1FCF7C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3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u="sng"/>
              <a:t>Presenter notes:</a:t>
            </a:r>
          </a:p>
          <a:p>
            <a:pPr marL="558275" indent="-558275">
              <a:buFont typeface="Arial" panose="020B0604020202020204" pitchFamily="34" charset="0"/>
              <a:buChar char="•"/>
            </a:pPr>
            <a:r>
              <a:rPr lang="en-GB"/>
              <a:t>Evidence based / Insights driven / measure on insights</a:t>
            </a:r>
          </a:p>
          <a:p>
            <a:pPr marL="558275" indent="-558275">
              <a:buFont typeface="Arial" panose="020B0604020202020204" pitchFamily="34" charset="0"/>
              <a:buChar char="•"/>
            </a:pPr>
            <a:r>
              <a:rPr lang="en-GB"/>
              <a:t>Winning back customers to rail / Recovery</a:t>
            </a:r>
          </a:p>
          <a:p>
            <a:pPr defTabSz="2977448">
              <a:defRPr/>
            </a:pPr>
            <a:endParaRPr lang="en-GB" sz="2700" i="1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defTabSz="2977448">
              <a:defRPr/>
            </a:pPr>
            <a:r>
              <a:rPr lang="en-GB" sz="2700" i="1">
                <a:latin typeface="Calibri" panose="020F0502020204030204" pitchFamily="34" charset="0"/>
                <a:ea typeface="Calibri" panose="020F0502020204030204" pitchFamily="34" charset="0"/>
              </a:rPr>
              <a:t>Sources: </a:t>
            </a:r>
          </a:p>
          <a:p>
            <a:pPr defTabSz="2977448">
              <a:defRPr/>
            </a:pPr>
            <a:r>
              <a:rPr lang="en-GB" sz="2700" i="1">
                <a:latin typeface="Calibri" panose="020F0502020204030204" pitchFamily="34" charset="0"/>
                <a:ea typeface="Calibri" panose="020F0502020204030204" pitchFamily="34" charset="0"/>
              </a:rPr>
              <a:t>PIDD-29 Key insights Jan to March 2020</a:t>
            </a:r>
          </a:p>
          <a:p>
            <a:pPr defTabSz="2977448">
              <a:defRPr/>
            </a:pPr>
            <a:r>
              <a:rPr lang="en-GB" sz="2700" i="1">
                <a:latin typeface="Calibri" panose="020F0502020204030204" pitchFamily="34" charset="0"/>
                <a:ea typeface="Calibri" panose="020F0502020204030204" pitchFamily="34" charset="0"/>
              </a:rPr>
              <a:t>RDG NRPS</a:t>
            </a:r>
          </a:p>
          <a:p>
            <a:pPr defTabSz="2977448">
              <a:defRPr/>
            </a:pPr>
            <a:r>
              <a:rPr lang="en-GB" sz="2700" i="1">
                <a:latin typeface="Calibri" panose="020F0502020204030204" pitchFamily="34" charset="0"/>
                <a:ea typeface="Calibri" panose="020F0502020204030204" pitchFamily="34" charset="0"/>
              </a:rPr>
              <a:t>Wavelength P6-P13 (pre-covid)</a:t>
            </a:r>
          </a:p>
          <a:p>
            <a:pPr lvl="0"/>
            <a:r>
              <a:rPr lang="en-GB" sz="2700" i="1">
                <a:latin typeface="Calibri" panose="020F0502020204030204" pitchFamily="34" charset="0"/>
                <a:ea typeface="Calibri" panose="020F0502020204030204" pitchFamily="34" charset="0"/>
              </a:rPr>
              <a:t>General Public Rail Perceptions Wave 45 Oct 2020</a:t>
            </a:r>
          </a:p>
          <a:p>
            <a:pPr marL="2046993" lvl="1" indent="-558275" defTabSz="2977448">
              <a:buFont typeface="Arial" panose="020B0604020202020204" pitchFamily="34" charset="0"/>
              <a:buChar char="•"/>
              <a:defRPr/>
            </a:pP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2977448">
              <a:defRPr/>
            </a:pPr>
            <a:fld id="{3ECBC489-4CCB-4BB0-93FA-2BCBDDE3A038}" type="slidenum">
              <a:rPr lang="en-GB" sz="4200">
                <a:solidFill>
                  <a:prstClr val="black"/>
                </a:solidFill>
                <a:latin typeface="Calibri" panose="020F0502020204030204"/>
              </a:rPr>
              <a:pPr defTabSz="2977448">
                <a:defRPr/>
              </a:pPr>
              <a:t>2</a:t>
            </a:fld>
            <a:endParaRPr lang="en-GB" sz="4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28005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2977448">
              <a:defRPr/>
            </a:pPr>
            <a:r>
              <a:rPr lang="en-GB" b="1" u="sng"/>
              <a:t>Presenter notes:</a:t>
            </a:r>
          </a:p>
          <a:p>
            <a:pPr marL="558275" indent="-558275" defTabSz="2977448">
              <a:buFont typeface="Arial" panose="020B0604020202020204" pitchFamily="34" charset="0"/>
              <a:buChar char="•"/>
              <a:defRPr/>
            </a:pPr>
            <a:r>
              <a:rPr lang="en-GB" b="0" u="none"/>
              <a:t>When we talk ‘customer’ we talk about our external train user customers, but also our people, as internal industry customers</a:t>
            </a:r>
          </a:p>
          <a:p>
            <a:pPr marL="558275" indent="-558275">
              <a:buFont typeface="Arial" panose="020B0604020202020204" pitchFamily="34" charset="0"/>
              <a:buChar char="•"/>
            </a:pPr>
            <a:r>
              <a:rPr lang="en-GB"/>
              <a:t>What is the Smarter Info Prog</a:t>
            </a:r>
          </a:p>
          <a:p>
            <a:pPr marL="2046993" lvl="1" indent="-558275">
              <a:buFont typeface="Arial" panose="020B0604020202020204" pitchFamily="34" charset="0"/>
              <a:buChar char="•"/>
            </a:pPr>
            <a:r>
              <a:rPr lang="en-GB"/>
              <a:t>I am so proud of the levels of collaboration already seen in the formation and initial sets of deliveries of the programme, together what a powerful unit we can be</a:t>
            </a:r>
          </a:p>
          <a:p>
            <a:pPr marL="2046993" lvl="1" indent="-558275" defTabSz="2977448">
              <a:buFont typeface="Arial" panose="020B0604020202020204" pitchFamily="34" charset="0"/>
              <a:buChar char="•"/>
              <a:defRPr/>
            </a:pPr>
            <a:r>
              <a:rPr lang="en-GB"/>
              <a:t>The industry is more than the sum of it’s parts</a:t>
            </a:r>
          </a:p>
          <a:p>
            <a:pPr marL="2046993" lvl="1" indent="-558275">
              <a:buFont typeface="Arial" panose="020B0604020202020204" pitchFamily="34" charset="0"/>
              <a:buChar char="•"/>
            </a:pPr>
            <a:r>
              <a:rPr lang="en-GB"/>
              <a:t>As I mentioned before, there are historic, legacy and long standing issues we are looking to fix here – from a customer’s view, why are these apparently ‘simple’ things just not right or not working yet?</a:t>
            </a:r>
          </a:p>
          <a:p>
            <a:pPr marL="2046993" lvl="1" indent="-558275">
              <a:buFont typeface="Arial" panose="020B0604020202020204" pitchFamily="34" charset="0"/>
              <a:buChar char="•"/>
            </a:pPr>
            <a:r>
              <a:rPr lang="en-GB"/>
              <a:t>This programme is the beginning of getting the right level of attention on this topic and that attention must continue way past delivery of a programme, but as a capability into the future also</a:t>
            </a:r>
          </a:p>
          <a:p>
            <a:pPr marL="558275" indent="-558275">
              <a:buFont typeface="Arial" panose="020B0604020202020204" pitchFamily="34" charset="0"/>
              <a:buChar char="•"/>
            </a:pPr>
            <a:r>
              <a:rPr lang="en-GB"/>
              <a:t>What does success…</a:t>
            </a:r>
          </a:p>
          <a:p>
            <a:pPr marL="2046993" lvl="1" indent="-558275">
              <a:buFont typeface="Arial" panose="020B0604020202020204" pitchFamily="34" charset="0"/>
              <a:buChar char="•"/>
            </a:pPr>
            <a:r>
              <a:rPr lang="en-GB"/>
              <a:t>The programme back in June signed up to deliver a number of things across the 13 work packages, but lets remind ourselves that some of those commitments, we, as an industry made, were to create proposals, roadmaps and solutions – therefore, there will be additional requests for funding to bring those to fruition</a:t>
            </a:r>
          </a:p>
          <a:p>
            <a:pPr marL="2046993" lvl="1" indent="-558275">
              <a:buFont typeface="Arial" panose="020B0604020202020204" pitchFamily="34" charset="0"/>
              <a:buChar char="•"/>
            </a:pPr>
            <a:r>
              <a:rPr lang="en-GB"/>
              <a:t>We look to enable the industry to deliver more into the future, setting standards, removing duplication, working seamlessly together and building actual effective capabilities.</a:t>
            </a:r>
          </a:p>
          <a:p>
            <a:pPr marL="558275" indent="-558275">
              <a:buFont typeface="Arial" panose="020B0604020202020204" pitchFamily="34" charset="0"/>
              <a:buChar char="•"/>
            </a:pPr>
            <a:r>
              <a:rPr lang="en-GB"/>
              <a:t>Future Vision / Ambition</a:t>
            </a:r>
          </a:p>
          <a:p>
            <a:pPr marL="2046993" lvl="1" indent="-558275" defTabSz="2977448">
              <a:buFont typeface="Arial" panose="020B0604020202020204" pitchFamily="34" charset="0"/>
              <a:buChar char="•"/>
              <a:defRPr/>
            </a:pPr>
            <a:r>
              <a:rPr lang="en-GB"/>
              <a:t>Marathon not a sprint, we are dealing with some long term issues </a:t>
            </a:r>
          </a:p>
          <a:p>
            <a:pPr marL="2046993" lvl="1" indent="-558275">
              <a:buFont typeface="Arial" panose="020B0604020202020204" pitchFamily="34" charset="0"/>
              <a:buChar char="•"/>
            </a:pPr>
            <a:r>
              <a:rPr lang="en-GB"/>
              <a:t>We don’t, can’t and won’t stop at the current commitments – we are focussing on those business cases to deliver significant customer impact</a:t>
            </a:r>
          </a:p>
          <a:p>
            <a:pPr marL="2046993" lvl="1" indent="-558275">
              <a:buFont typeface="Arial" panose="020B0604020202020204" pitchFamily="34" charset="0"/>
              <a:buChar char="•"/>
            </a:pPr>
            <a:r>
              <a:rPr lang="en-GB"/>
              <a:t>The future isn’t just rail it’s multi-modal</a:t>
            </a:r>
          </a:p>
          <a:p>
            <a:pPr marL="2046993" lvl="1" indent="-558275">
              <a:buFont typeface="Arial" panose="020B0604020202020204" pitchFamily="34" charset="0"/>
              <a:buChar char="•"/>
            </a:pPr>
            <a:r>
              <a:rPr lang="en-GB"/>
              <a:t>We should seek automation and innovation as part of our future vision</a:t>
            </a:r>
          </a:p>
          <a:p>
            <a:endParaRPr lang="en-GB"/>
          </a:p>
          <a:p>
            <a:r>
              <a:rPr lang="en-GB"/>
              <a:t>Other areas presenter may want to talk about, pending on the audience:</a:t>
            </a:r>
          </a:p>
          <a:p>
            <a:pPr marL="558275" indent="-558275" defTabSz="2977448">
              <a:buFont typeface="Arial" panose="020B0604020202020204" pitchFamily="34" charset="0"/>
              <a:buChar char="•"/>
              <a:defRPr/>
            </a:pPr>
            <a:r>
              <a:rPr lang="en-GB"/>
              <a:t>Diversity</a:t>
            </a:r>
          </a:p>
          <a:p>
            <a:pPr marL="558275" indent="-558275" defTabSz="2977448">
              <a:buFont typeface="Arial" panose="020B0604020202020204" pitchFamily="34" charset="0"/>
              <a:buChar char="•"/>
              <a:defRPr/>
            </a:pPr>
            <a:r>
              <a:rPr lang="en-GB"/>
              <a:t>Social Media</a:t>
            </a:r>
          </a:p>
          <a:p>
            <a:pPr marL="558275" indent="-558275" defTabSz="2977448">
              <a:buFont typeface="Arial" panose="020B0604020202020204" pitchFamily="34" charset="0"/>
              <a:buChar char="•"/>
              <a:defRPr/>
            </a:pPr>
            <a:r>
              <a:rPr lang="en-GB"/>
              <a:t>Industry Alignment</a:t>
            </a:r>
          </a:p>
          <a:p>
            <a:pPr marL="558275" indent="-558275" defTabSz="2977448">
              <a:buFont typeface="Arial" panose="020B0604020202020204" pitchFamily="34" charset="0"/>
              <a:buChar char="•"/>
              <a:defRPr/>
            </a:pPr>
            <a:r>
              <a:rPr lang="en-GB"/>
              <a:t>Safety </a:t>
            </a:r>
          </a:p>
          <a:p>
            <a:pPr marL="558275" indent="-558275" defTabSz="2977448">
              <a:buFont typeface="Arial" panose="020B0604020202020204" pitchFamily="34" charset="0"/>
              <a:buChar char="•"/>
              <a:defRPr/>
            </a:pPr>
            <a:r>
              <a:rPr lang="en-GB"/>
              <a:t>Industry Collaboration / Recovery from COVID / Transform / accessibility / customer satisfaction / customer experience </a:t>
            </a:r>
          </a:p>
          <a:p>
            <a:pPr marL="558275" indent="-558275" defTabSz="2977448">
              <a:buFont typeface="Arial" panose="020B0604020202020204" pitchFamily="34" charset="0"/>
              <a:buChar char="•"/>
              <a:defRPr/>
            </a:pPr>
            <a:r>
              <a:rPr lang="en-GB"/>
              <a:t>Customer Info Strategy - linking it in </a:t>
            </a:r>
          </a:p>
          <a:p>
            <a:pPr marL="558275" indent="-558275" defTabSz="2977448">
              <a:buFont typeface="Arial" panose="020B0604020202020204" pitchFamily="34" charset="0"/>
              <a:buChar char="•"/>
              <a:defRPr/>
            </a:pPr>
            <a:r>
              <a:rPr lang="en-GB"/>
              <a:t>Future proofing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2977448">
              <a:defRPr/>
            </a:pPr>
            <a:fld id="{3ECBC489-4CCB-4BB0-93FA-2BCBDDE3A038}" type="slidenum">
              <a:rPr lang="en-GB" sz="4200">
                <a:solidFill>
                  <a:prstClr val="black"/>
                </a:solidFill>
                <a:latin typeface="Calibri" panose="020F0502020204030204"/>
              </a:rPr>
              <a:pPr defTabSz="2977448">
                <a:defRPr/>
              </a:pPr>
              <a:t>3</a:t>
            </a:fld>
            <a:endParaRPr lang="en-GB" sz="4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36046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73DFC92-C885-1A41-BA4A-EAD2238CF4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6656"/>
          <a:stretch/>
        </p:blipFill>
        <p:spPr>
          <a:xfrm>
            <a:off x="0" y="1302328"/>
            <a:ext cx="2812648" cy="48042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3D5EDC-8CB9-DB4B-A83B-1835B985A8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3550" y="613458"/>
            <a:ext cx="7321273" cy="3081700"/>
          </a:xfrm>
        </p:spPr>
        <p:txBody>
          <a:bodyPr anchor="b"/>
          <a:lstStyle>
            <a:lvl1pPr algn="l">
              <a:lnSpc>
                <a:spcPct val="100000"/>
              </a:lnSpc>
              <a:defRPr sz="6000" b="0" i="0">
                <a:solidFill>
                  <a:schemeClr val="tx2">
                    <a:lumMod val="90000"/>
                  </a:schemeClr>
                </a:solidFill>
                <a:latin typeface="Raleway Light" panose="020B0403030101060003" pitchFamily="34" charset="77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D9E0C3-E5DD-8D4D-AB92-CAE787553F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3550" y="3833532"/>
            <a:ext cx="6237111" cy="1655762"/>
          </a:xfrm>
        </p:spPr>
        <p:txBody>
          <a:bodyPr anchor="t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893B6126-6481-48B4-AA0A-E736B5C44CF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794631" y="387948"/>
            <a:ext cx="1945186" cy="85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05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D5EDC-8CB9-DB4B-A83B-1835B985A8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3550" y="613458"/>
            <a:ext cx="7321273" cy="3081700"/>
          </a:xfrm>
        </p:spPr>
        <p:txBody>
          <a:bodyPr anchor="b"/>
          <a:lstStyle>
            <a:lvl1pPr algn="l">
              <a:lnSpc>
                <a:spcPct val="100000"/>
              </a:lnSpc>
              <a:defRPr sz="6000" b="0" i="0">
                <a:solidFill>
                  <a:schemeClr val="tx2">
                    <a:lumMod val="90000"/>
                  </a:schemeClr>
                </a:solidFill>
                <a:latin typeface="Raleway Light" panose="020B0403030101060003" pitchFamily="34" charset="77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D9E0C3-E5DD-8D4D-AB92-CAE787553F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3550" y="3833532"/>
            <a:ext cx="6237111" cy="1655762"/>
          </a:xfrm>
        </p:spPr>
        <p:txBody>
          <a:bodyPr anchor="t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188C468-22C5-D049-9015-EE716D6533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6656"/>
          <a:stretch/>
        </p:blipFill>
        <p:spPr>
          <a:xfrm>
            <a:off x="0" y="1302328"/>
            <a:ext cx="2812648" cy="4804204"/>
          </a:xfrm>
          <a:prstGeom prst="rect">
            <a:avLst/>
          </a:prstGeom>
        </p:spPr>
      </p:pic>
      <p:pic>
        <p:nvPicPr>
          <p:cNvPr id="6" name="Picture 9">
            <a:extLst>
              <a:ext uri="{FF2B5EF4-FFF2-40B4-BE49-F238E27FC236}">
                <a16:creationId xmlns:a16="http://schemas.microsoft.com/office/drawing/2014/main" id="{82D8E2C3-3002-40A6-A8CB-3509AD7BBF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794631" y="387948"/>
            <a:ext cx="1945187" cy="85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798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8349166E-2DEE-6E4B-9C53-B546AE88EB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6428" t="2483"/>
          <a:stretch/>
        </p:blipFill>
        <p:spPr>
          <a:xfrm flipH="1">
            <a:off x="7409972" y="0"/>
            <a:ext cx="4782028" cy="685800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7DCE800-2BF6-4BB4-AAB1-FE54A730C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678" y="1914873"/>
            <a:ext cx="4187322" cy="1325563"/>
          </a:xfrm>
        </p:spPr>
        <p:txBody>
          <a:bodyPr anchor="b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4E85100-BF4E-4775-86D7-04B3B1E39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8678" y="3375374"/>
            <a:ext cx="4187322" cy="1611142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59960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5" y="6985"/>
            <a:ext cx="11473592" cy="745200"/>
          </a:xfrm>
        </p:spPr>
        <p:txBody>
          <a:bodyPr anchor="b" anchorCtr="0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03" y="868680"/>
            <a:ext cx="5618514" cy="5623200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06391EE-35DA-E946-A240-95696DE8FD2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14283" y="868680"/>
            <a:ext cx="5618514" cy="5623200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DC3C97-AF8A-1843-90FA-8CE2AF5796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787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06" y="883919"/>
            <a:ext cx="3721288" cy="5623200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F55E78A-77B5-054B-AF23-0B236F35FB9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235355" y="876797"/>
            <a:ext cx="3721289" cy="5623200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A94A1CB-5F12-C84C-BEA1-0091A958B88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8111508" y="876797"/>
            <a:ext cx="3721289" cy="5608955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2647AE-A5AB-E349-A872-4B670F286C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86835B7-A3E8-4700-8E99-09BC93A5B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5" y="6985"/>
            <a:ext cx="11473592" cy="745200"/>
          </a:xfrm>
        </p:spPr>
        <p:txBody>
          <a:bodyPr anchor="b" anchorCtr="0"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29744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8349166E-2DEE-6E4B-9C53-B546AE88EB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6428" t="2483"/>
          <a:stretch/>
        </p:blipFill>
        <p:spPr>
          <a:xfrm flipH="1">
            <a:off x="7409972" y="0"/>
            <a:ext cx="4782028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98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09C8214-909A-4F06-8810-D409FAD14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5" y="6985"/>
            <a:ext cx="11473592" cy="745200"/>
          </a:xfrm>
        </p:spPr>
        <p:txBody>
          <a:bodyPr anchor="b" anchorCtr="0"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753054-BA55-4490-A20F-823901629C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882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09C8214-909A-4F06-8810-D409FAD14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5" y="6985"/>
            <a:ext cx="11473592" cy="745200"/>
          </a:xfrm>
        </p:spPr>
        <p:txBody>
          <a:bodyPr anchor="b" anchorCtr="0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2BC12A3-C215-481F-BFAC-B36E9DA3788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72931" y="861058"/>
            <a:ext cx="11446137" cy="5698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D4C889-0D6A-4CDB-9CFE-A0B5A152B0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74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9951" y="1914244"/>
            <a:ext cx="5114037" cy="1325563"/>
          </a:xfrm>
        </p:spPr>
        <p:txBody>
          <a:bodyPr anchor="b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9951" y="3374745"/>
            <a:ext cx="5114037" cy="1611142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2CF1C71E-5EAD-F24C-B7AA-DE334AD5ED4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9553" y="437029"/>
            <a:ext cx="6275388" cy="59839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986FA84-41B1-C243-98E2-5B04ED1FAE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6428" t="2483"/>
          <a:stretch/>
        </p:blipFill>
        <p:spPr>
          <a:xfrm flipH="1">
            <a:off x="7409972" y="0"/>
            <a:ext cx="4782028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7439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2715" y="1914873"/>
            <a:ext cx="4187322" cy="1325563"/>
          </a:xfrm>
        </p:spPr>
        <p:txBody>
          <a:bodyPr anchor="b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2715" y="3375374"/>
            <a:ext cx="4187322" cy="1611142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98BC7F1E-76E7-4149-B897-A35CB95B09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" y="146050"/>
            <a:ext cx="6396037" cy="6572250"/>
          </a:xfrm>
        </p:spPr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4C8E10-8432-1147-9319-EB8506F76C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116376" y="0"/>
            <a:ext cx="30756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6312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450" y="365125"/>
            <a:ext cx="10740688" cy="1325563"/>
          </a:xfrm>
        </p:spPr>
        <p:txBody>
          <a:bodyPr anchor="b" anchorCtr="0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450" y="1825625"/>
            <a:ext cx="5035550" cy="4117975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F475B7-2605-854A-A540-2C24B7127F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57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2D08FA92-92CC-3240-AD52-807F2F125F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6428" t="2483"/>
          <a:stretch/>
        </p:blipFill>
        <p:spPr>
          <a:xfrm flipH="1">
            <a:off x="7409972" y="0"/>
            <a:ext cx="4782028" cy="685800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1EEAFF9-AF2F-407E-AF16-61FAB669F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963" y="1914244"/>
            <a:ext cx="5114037" cy="1325563"/>
          </a:xfrm>
        </p:spPr>
        <p:txBody>
          <a:bodyPr anchor="b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35434D9-6E06-470D-A5F7-D85941330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963" y="3374745"/>
            <a:ext cx="5114037" cy="1611142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4186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D5EDC-8CB9-DB4B-A83B-1835B985A8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3550" y="613458"/>
            <a:ext cx="7321273" cy="3081700"/>
          </a:xfrm>
        </p:spPr>
        <p:txBody>
          <a:bodyPr anchor="b"/>
          <a:lstStyle>
            <a:lvl1pPr algn="l">
              <a:lnSpc>
                <a:spcPct val="100000"/>
              </a:lnSpc>
              <a:defRPr sz="6000" b="0" i="0">
                <a:solidFill>
                  <a:schemeClr val="tx2">
                    <a:lumMod val="90000"/>
                  </a:schemeClr>
                </a:solidFill>
                <a:latin typeface="Raleway Light" panose="020B0403030101060003" pitchFamily="34" charset="77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D9E0C3-E5DD-8D4D-AB92-CAE787553F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3550" y="3833532"/>
            <a:ext cx="6237111" cy="1655762"/>
          </a:xfrm>
        </p:spPr>
        <p:txBody>
          <a:bodyPr anchor="t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ABB85D-9B71-3C43-A2C4-75BD63A34C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69"/>
          <a:stretch/>
        </p:blipFill>
        <p:spPr>
          <a:xfrm>
            <a:off x="0" y="1302328"/>
            <a:ext cx="2812648" cy="478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242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2FB4452-2C81-4838-92C7-378BCFD117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4" y="365125"/>
            <a:ext cx="11473592" cy="781287"/>
          </a:xfrm>
        </p:spPr>
        <p:txBody>
          <a:bodyPr anchor="b" anchorCtr="0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05" y="1370012"/>
            <a:ext cx="5618514" cy="5122863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06391EE-35DA-E946-A240-95696DE8FD2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14283" y="1370012"/>
            <a:ext cx="5618514" cy="5122863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6510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2FB4452-2C81-4838-92C7-378BCFD117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4" y="365125"/>
            <a:ext cx="11473592" cy="781287"/>
          </a:xfrm>
        </p:spPr>
        <p:txBody>
          <a:bodyPr anchor="b" anchorCtr="0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06" y="1370012"/>
            <a:ext cx="3721288" cy="5122863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F55E78A-77B5-054B-AF23-0B236F35FB9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235355" y="1370012"/>
            <a:ext cx="3721289" cy="5122863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A94A1CB-5F12-C84C-BEA1-0091A958B88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8139214" y="1370012"/>
            <a:ext cx="3721289" cy="5122863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18449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4FB77C-9283-7C44-9FFC-4CF40940E4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409972" y="0"/>
            <a:ext cx="47820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767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3BCE6CB-2BCB-B946-8750-B98B24CC4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4" y="365125"/>
            <a:ext cx="11473592" cy="781287"/>
          </a:xfrm>
        </p:spPr>
        <p:txBody>
          <a:bodyPr anchor="b" anchorCtr="0"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40961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592FC1-1A24-474A-B317-55AC923B12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409972" y="0"/>
            <a:ext cx="478202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9951" y="1914244"/>
            <a:ext cx="5114037" cy="1325563"/>
          </a:xfrm>
        </p:spPr>
        <p:txBody>
          <a:bodyPr anchor="b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9951" y="3374745"/>
            <a:ext cx="5114037" cy="1611142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2CF1C71E-5EAD-F24C-B7AA-DE334AD5ED4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9553" y="437029"/>
            <a:ext cx="6275388" cy="59839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08170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2715" y="1914873"/>
            <a:ext cx="4187322" cy="1325563"/>
          </a:xfrm>
        </p:spPr>
        <p:txBody>
          <a:bodyPr anchor="b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2715" y="3375374"/>
            <a:ext cx="4187322" cy="1611142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7A0288-4C28-B443-ABC4-102C79C19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116376" y="0"/>
            <a:ext cx="3075624" cy="6858000"/>
          </a:xfrm>
          <a:prstGeom prst="rect">
            <a:avLst/>
          </a:prstGeom>
        </p:spPr>
      </p:pic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98BC7F1E-76E7-4149-B897-A35CB95B09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" y="146050"/>
            <a:ext cx="6396037" cy="65722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218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D5EDC-8CB9-DB4B-A83B-1835B985A8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3550" y="613458"/>
            <a:ext cx="7321273" cy="3081700"/>
          </a:xfrm>
        </p:spPr>
        <p:txBody>
          <a:bodyPr anchor="b"/>
          <a:lstStyle>
            <a:lvl1pPr algn="l">
              <a:lnSpc>
                <a:spcPct val="100000"/>
              </a:lnSpc>
              <a:defRPr sz="6000" b="0" i="0">
                <a:solidFill>
                  <a:schemeClr val="tx2">
                    <a:lumMod val="90000"/>
                  </a:schemeClr>
                </a:solidFill>
                <a:latin typeface="Raleway Light" panose="020B0403030101060003" pitchFamily="34" charset="77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D9E0C3-E5DD-8D4D-AB92-CAE787553F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3550" y="3833532"/>
            <a:ext cx="6237111" cy="1655762"/>
          </a:xfrm>
        </p:spPr>
        <p:txBody>
          <a:bodyPr anchor="t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ABB85D-9B71-3C43-A2C4-75BD63A34C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69"/>
          <a:stretch/>
        </p:blipFill>
        <p:spPr>
          <a:xfrm>
            <a:off x="0" y="1302328"/>
            <a:ext cx="2812648" cy="478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5858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2FB4452-2C81-4838-92C7-378BCFD117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4" y="365125"/>
            <a:ext cx="11473592" cy="781287"/>
          </a:xfrm>
        </p:spPr>
        <p:txBody>
          <a:bodyPr anchor="b" anchorCtr="0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05" y="1370012"/>
            <a:ext cx="5618514" cy="5122863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06391EE-35DA-E946-A240-95696DE8FD2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14283" y="1370012"/>
            <a:ext cx="5618514" cy="5122863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21424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2FB4452-2C81-4838-92C7-378BCFD117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4" y="365125"/>
            <a:ext cx="11473592" cy="781287"/>
          </a:xfrm>
        </p:spPr>
        <p:txBody>
          <a:bodyPr anchor="b" anchorCtr="0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06" y="1370012"/>
            <a:ext cx="3721288" cy="5122863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F55E78A-77B5-054B-AF23-0B236F35FB9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235355" y="1370012"/>
            <a:ext cx="3721289" cy="5122863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A94A1CB-5F12-C84C-BEA1-0091A958B88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8139214" y="1370012"/>
            <a:ext cx="3721289" cy="5122863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756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3" y="6985"/>
            <a:ext cx="11473593" cy="746213"/>
          </a:xfrm>
        </p:spPr>
        <p:txBody>
          <a:bodyPr anchor="b" anchorCtr="0">
            <a:normAutofit/>
          </a:bodyPr>
          <a:lstStyle>
            <a:lvl1pPr>
              <a:defRPr sz="3200" b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05" y="868680"/>
            <a:ext cx="5618514" cy="5624195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06391EE-35DA-E946-A240-95696DE8FD2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14283" y="868680"/>
            <a:ext cx="5618514" cy="5624195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829F73-3F74-C747-A9F3-E00A83EA84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0366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4FB77C-9283-7C44-9FFC-4CF40940E4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409972" y="0"/>
            <a:ext cx="47820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985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3BCE6CB-2BCB-B946-8750-B98B24CC4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4" y="365125"/>
            <a:ext cx="11473592" cy="781287"/>
          </a:xfrm>
        </p:spPr>
        <p:txBody>
          <a:bodyPr anchor="b" anchorCtr="0"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93457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592FC1-1A24-474A-B317-55AC923B12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409972" y="0"/>
            <a:ext cx="478202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9951" y="1914244"/>
            <a:ext cx="5114037" cy="1325563"/>
          </a:xfrm>
        </p:spPr>
        <p:txBody>
          <a:bodyPr anchor="b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9951" y="3374745"/>
            <a:ext cx="5114037" cy="1611142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2CF1C71E-5EAD-F24C-B7AA-DE334AD5ED4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9553" y="437029"/>
            <a:ext cx="6275388" cy="59839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20077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2715" y="1914873"/>
            <a:ext cx="4187322" cy="1325563"/>
          </a:xfrm>
        </p:spPr>
        <p:txBody>
          <a:bodyPr anchor="b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2715" y="3375374"/>
            <a:ext cx="4187322" cy="1611142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7A0288-4C28-B443-ABC4-102C79C19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116376" y="0"/>
            <a:ext cx="3075624" cy="6858000"/>
          </a:xfrm>
          <a:prstGeom prst="rect">
            <a:avLst/>
          </a:prstGeom>
        </p:spPr>
      </p:pic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98BC7F1E-76E7-4149-B897-A35CB95B09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" y="146050"/>
            <a:ext cx="6396037" cy="65722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797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2FB4452-2C81-4838-92C7-378BCFD117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450" y="365125"/>
            <a:ext cx="10740688" cy="1325563"/>
          </a:xfrm>
        </p:spPr>
        <p:txBody>
          <a:bodyPr anchor="b" anchorCtr="0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450" y="1825625"/>
            <a:ext cx="5035550" cy="4117975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8057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06" y="853440"/>
            <a:ext cx="3721288" cy="5623200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F55E78A-77B5-054B-AF23-0B236F35FB9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235355" y="853440"/>
            <a:ext cx="3721289" cy="5623200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A94A1CB-5F12-C84C-BEA1-0091A958B88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8139214" y="853440"/>
            <a:ext cx="3721289" cy="5623200"/>
          </a:xfrm>
        </p:spPr>
        <p:txBody>
          <a:bodyPr anchor="ctr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19BF11-EAB4-6E41-855C-894B6BED17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6582813F-B276-4669-867B-BD06A6CB1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3" y="6985"/>
            <a:ext cx="11473593" cy="746213"/>
          </a:xfrm>
        </p:spPr>
        <p:txBody>
          <a:bodyPr anchor="b" anchorCtr="0">
            <a:normAutofit/>
          </a:bodyPr>
          <a:lstStyle>
            <a:lvl1pPr>
              <a:defRPr sz="3200" b="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94320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2D08FA92-92CC-3240-AD52-807F2F125F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6428" t="2483"/>
          <a:stretch/>
        </p:blipFill>
        <p:spPr>
          <a:xfrm flipH="1">
            <a:off x="7409972" y="0"/>
            <a:ext cx="4782028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310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0940029-9C76-4F18-8A76-92A37C31D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3" y="6985"/>
            <a:ext cx="11473593" cy="746213"/>
          </a:xfrm>
        </p:spPr>
        <p:txBody>
          <a:bodyPr anchor="b" anchorCtr="0">
            <a:normAutofit/>
          </a:bodyPr>
          <a:lstStyle>
            <a:lvl1pPr>
              <a:defRPr sz="3200" b="0"/>
            </a:lvl1pPr>
          </a:lstStyle>
          <a:p>
            <a:r>
              <a:rPr lang="en-GB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80A47C-0298-4222-901F-1D8AC33566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17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0940029-9C76-4F18-8A76-92A37C31D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3" y="6985"/>
            <a:ext cx="11473593" cy="746213"/>
          </a:xfrm>
        </p:spPr>
        <p:txBody>
          <a:bodyPr anchor="b" anchorCtr="0">
            <a:normAutofit/>
          </a:bodyPr>
          <a:lstStyle>
            <a:lvl1pPr>
              <a:defRPr sz="3200" b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0B9D3FE-540B-4D7E-B4F8-C18757F91B4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72930" y="838200"/>
            <a:ext cx="11473200" cy="56980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2D58E0-BB63-47A6-8C9A-6E332596DE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404463" y="4810824"/>
            <a:ext cx="1787537" cy="204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387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DF02931E-B2D6-5A4E-83AC-D6701120C9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6428" t="2483"/>
          <a:stretch/>
        </p:blipFill>
        <p:spPr>
          <a:xfrm flipH="1">
            <a:off x="7409972" y="0"/>
            <a:ext cx="4782028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9951" y="1914244"/>
            <a:ext cx="5114037" cy="1325563"/>
          </a:xfrm>
        </p:spPr>
        <p:txBody>
          <a:bodyPr anchor="b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9951" y="3374745"/>
            <a:ext cx="5114037" cy="1611142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2CF1C71E-5EAD-F24C-B7AA-DE334AD5ED4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9553" y="437029"/>
            <a:ext cx="6275388" cy="59839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142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A7A0288-4C28-B443-ABC4-102C79C19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116376" y="0"/>
            <a:ext cx="307562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5C497A-EA68-8A45-AD8F-8C14E37FD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2715" y="1914873"/>
            <a:ext cx="4187322" cy="1325563"/>
          </a:xfrm>
        </p:spPr>
        <p:txBody>
          <a:bodyPr anchor="b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FC2E5-304E-3A40-9C8D-3A5FAE2C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2715" y="3375374"/>
            <a:ext cx="4187322" cy="1611142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98BC7F1E-76E7-4149-B897-A35CB95B09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" y="146050"/>
            <a:ext cx="6396037" cy="65722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920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A5BEEE-93C4-7B47-82F8-7B256CF2B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930" y="1"/>
            <a:ext cx="11473200" cy="745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AF05E4-7D6C-AF42-9FD3-FA107A4D44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2930" y="838200"/>
            <a:ext cx="11473200" cy="56980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MSIPCMContentMarking" descr="{&quot;HashCode&quot;:-1288984879,&quot;Placement&quot;:&quot;Header&quot;,&quot;Top&quot;:0.0,&quot;Left&quot;:451.105438,&quot;SlideWidth&quot;:960,&quot;SlideHeight&quot;:540}">
            <a:extLst>
              <a:ext uri="{FF2B5EF4-FFF2-40B4-BE49-F238E27FC236}">
                <a16:creationId xmlns:a16="http://schemas.microsoft.com/office/drawing/2014/main" id="{0D4884EA-AC44-4E2E-90B9-5EF8224D6C71}"/>
              </a:ext>
            </a:extLst>
          </p:cNvPr>
          <p:cNvSpPr txBox="1"/>
          <p:nvPr userDrawn="1"/>
        </p:nvSpPr>
        <p:spPr>
          <a:xfrm>
            <a:off x="5729039" y="0"/>
            <a:ext cx="73392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1730623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99" r:id="rId2"/>
    <p:sldLayoutId id="2147483686" r:id="rId3"/>
    <p:sldLayoutId id="2147483684" r:id="rId4"/>
    <p:sldLayoutId id="2147483677" r:id="rId5"/>
    <p:sldLayoutId id="2147483695" r:id="rId6"/>
    <p:sldLayoutId id="2147483697" r:id="rId7"/>
    <p:sldLayoutId id="2147483678" r:id="rId8"/>
    <p:sldLayoutId id="2147483682" r:id="rId9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Raleway Light" panose="020B04030301010600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A5BEEE-93C4-7B47-82F8-7B256CF2B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931" y="0"/>
            <a:ext cx="11446137" cy="74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AF05E4-7D6C-AF42-9FD3-FA107A4D44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2931" y="861058"/>
            <a:ext cx="11446137" cy="569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MSIPCMContentMarking" descr="{&quot;HashCode&quot;:-1288984879,&quot;Placement&quot;:&quot;Header&quot;,&quot;Top&quot;:0.0,&quot;Left&quot;:451.105438,&quot;SlideWidth&quot;:960,&quot;SlideHeight&quot;:540}">
            <a:extLst>
              <a:ext uri="{FF2B5EF4-FFF2-40B4-BE49-F238E27FC236}">
                <a16:creationId xmlns:a16="http://schemas.microsoft.com/office/drawing/2014/main" id="{9978B322-B88C-420D-9CBF-8FE2C7DA1060}"/>
              </a:ext>
            </a:extLst>
          </p:cNvPr>
          <p:cNvSpPr txBox="1"/>
          <p:nvPr userDrawn="1"/>
        </p:nvSpPr>
        <p:spPr>
          <a:xfrm>
            <a:off x="5729039" y="0"/>
            <a:ext cx="73392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4006288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00" r:id="rId2"/>
    <p:sldLayoutId id="2147483689" r:id="rId3"/>
    <p:sldLayoutId id="2147483690" r:id="rId4"/>
    <p:sldLayoutId id="2147483691" r:id="rId5"/>
    <p:sldLayoutId id="2147483698" r:id="rId6"/>
    <p:sldLayoutId id="2147483696" r:id="rId7"/>
    <p:sldLayoutId id="2147483692" r:id="rId8"/>
    <p:sldLayoutId id="2147483693" r:id="rId9"/>
    <p:sldLayoutId id="2147483694" r:id="rId10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0" i="0" kern="1200">
          <a:solidFill>
            <a:schemeClr val="bg1"/>
          </a:solidFill>
          <a:latin typeface="Raleway Light" panose="020B04030301010600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Raleway" panose="020B00030301010600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Raleway" panose="020B00030301010600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Raleway" panose="020B00030301010600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bg1"/>
          </a:solidFill>
          <a:latin typeface="Raleway" panose="020B00030301010600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bg1"/>
          </a:solidFill>
          <a:latin typeface="Raleway" panose="020B00030301010600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A5BEEE-93C4-7B47-82F8-7B256CF2B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001" y="365125"/>
            <a:ext cx="1144613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AF05E4-7D6C-AF42-9FD3-FA107A4D44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5001" y="1825625"/>
            <a:ext cx="11446137" cy="4710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MSIPCMContentMarking" descr="{&quot;HashCode&quot;:-1288984879,&quot;Placement&quot;:&quot;Header&quot;,&quot;Top&quot;:0.0,&quot;Left&quot;:451.105438,&quot;SlideWidth&quot;:960,&quot;SlideHeight&quot;:540}">
            <a:extLst>
              <a:ext uri="{FF2B5EF4-FFF2-40B4-BE49-F238E27FC236}">
                <a16:creationId xmlns:a16="http://schemas.microsoft.com/office/drawing/2014/main" id="{256EA140-1B4A-4C90-987D-12454400AAB8}"/>
              </a:ext>
            </a:extLst>
          </p:cNvPr>
          <p:cNvSpPr txBox="1"/>
          <p:nvPr userDrawn="1"/>
        </p:nvSpPr>
        <p:spPr>
          <a:xfrm>
            <a:off x="5729039" y="0"/>
            <a:ext cx="73392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95936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 Light" panose="020B04030301010600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A5BEEE-93C4-7B47-82F8-7B256CF2B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001" y="365125"/>
            <a:ext cx="1144613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AF05E4-7D6C-AF42-9FD3-FA107A4D44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5001" y="1825625"/>
            <a:ext cx="11446137" cy="4710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MSIPCMContentMarking" descr="{&quot;HashCode&quot;:-1288984879,&quot;Placement&quot;:&quot;Header&quot;,&quot;Top&quot;:0.0,&quot;Left&quot;:451.105438,&quot;SlideWidth&quot;:960,&quot;SlideHeight&quot;:540}">
            <a:extLst>
              <a:ext uri="{FF2B5EF4-FFF2-40B4-BE49-F238E27FC236}">
                <a16:creationId xmlns:a16="http://schemas.microsoft.com/office/drawing/2014/main" id="{256EA140-1B4A-4C90-987D-12454400AAB8}"/>
              </a:ext>
            </a:extLst>
          </p:cNvPr>
          <p:cNvSpPr txBox="1"/>
          <p:nvPr userDrawn="1"/>
        </p:nvSpPr>
        <p:spPr>
          <a:xfrm>
            <a:off x="5729039" y="0"/>
            <a:ext cx="73392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27045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 Light" panose="020B04030301010600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0.emf"/><Relationship Id="rId11" Type="http://schemas.openxmlformats.org/officeDocument/2006/relationships/image" Target="../media/image25.emf"/><Relationship Id="rId5" Type="http://schemas.openxmlformats.org/officeDocument/2006/relationships/image" Target="../media/image19.emf"/><Relationship Id="rId10" Type="http://schemas.openxmlformats.org/officeDocument/2006/relationships/image" Target="../media/image24.emf"/><Relationship Id="rId4" Type="http://schemas.openxmlformats.org/officeDocument/2006/relationships/image" Target="../media/image18.emf"/><Relationship Id="rId9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33.sv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10" Type="http://schemas.openxmlformats.org/officeDocument/2006/relationships/image" Target="../media/image40.sv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9DD1F-9CD0-4CE8-ABB0-5E7425C53F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/>
              <a:t>A Customer View of the Programme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4F990F-CCD4-4C60-A1A4-07AF63B7AE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February 2022</a:t>
            </a:r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AB42EB37-1550-4276-93AD-7E9C9E2E49C7}"/>
              </a:ext>
            </a:extLst>
          </p:cNvPr>
          <p:cNvSpPr txBox="1">
            <a:spLocks/>
          </p:cNvSpPr>
          <p:nvPr/>
        </p:nvSpPr>
        <p:spPr>
          <a:xfrm>
            <a:off x="9652813" y="5440501"/>
            <a:ext cx="2087004" cy="3435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Raleway" panose="020B00030301010600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Raleway" panose="020B00030301010600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Raleway" panose="020B00030301010600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Raleway" panose="020B00030301010600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Raleway" panose="020B00030301010600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800" dirty="0">
                <a:solidFill>
                  <a:schemeClr val="accent2"/>
                </a:solidFill>
                <a:latin typeface="+mn-lt"/>
              </a:rPr>
              <a:t>Version: 6</a:t>
            </a:r>
            <a:endParaRPr lang="en-GB" sz="1800" dirty="0">
              <a:latin typeface="+mn-lt"/>
            </a:endParaRPr>
          </a:p>
        </p:txBody>
      </p:sp>
      <p:sp>
        <p:nvSpPr>
          <p:cNvPr id="5" name="Subtitle 6">
            <a:extLst>
              <a:ext uri="{FF2B5EF4-FFF2-40B4-BE49-F238E27FC236}">
                <a16:creationId xmlns:a16="http://schemas.microsoft.com/office/drawing/2014/main" id="{11DB8DE2-1AC1-479A-8D9D-4C5863562575}"/>
              </a:ext>
            </a:extLst>
          </p:cNvPr>
          <p:cNvSpPr txBox="1">
            <a:spLocks/>
          </p:cNvSpPr>
          <p:nvPr/>
        </p:nvSpPr>
        <p:spPr>
          <a:xfrm>
            <a:off x="7371644" y="5784047"/>
            <a:ext cx="4368173" cy="3435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Raleway" panose="020B00030301010600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Raleway" panose="020B00030301010600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Raleway" panose="020B00030301010600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Raleway" panose="020B00030301010600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Raleway" panose="020B00030301010600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800">
                <a:solidFill>
                  <a:schemeClr val="accent3"/>
                </a:solidFill>
                <a:latin typeface="+mn-lt"/>
              </a:rPr>
              <a:t>Author: </a:t>
            </a:r>
            <a:r>
              <a:rPr lang="en-GB" sz="1800">
                <a:latin typeface="+mn-lt"/>
              </a:rPr>
              <a:t>Richard Sheircliff</a:t>
            </a:r>
          </a:p>
        </p:txBody>
      </p:sp>
    </p:spTree>
    <p:extLst>
      <p:ext uri="{BB962C8B-B14F-4D97-AF65-F5344CB8AC3E}">
        <p14:creationId xmlns:p14="http://schemas.microsoft.com/office/powerpoint/2010/main" val="13622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>
            <a:extLst>
              <a:ext uri="{FF2B5EF4-FFF2-40B4-BE49-F238E27FC236}">
                <a16:creationId xmlns:a16="http://schemas.microsoft.com/office/drawing/2014/main" id="{6CD385AF-432E-452E-9685-08B5CAC3722C}"/>
              </a:ext>
            </a:extLst>
          </p:cNvPr>
          <p:cNvSpPr txBox="1">
            <a:spLocks/>
          </p:cNvSpPr>
          <p:nvPr/>
        </p:nvSpPr>
        <p:spPr>
          <a:xfrm>
            <a:off x="359204" y="1214622"/>
            <a:ext cx="11832796" cy="78128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lnSpc>
                <a:spcPct val="80000"/>
              </a:lnSpc>
              <a:spcBef>
                <a:spcPct val="0"/>
              </a:spcBef>
              <a:buNone/>
              <a:defRPr sz="3200" b="0" i="0">
                <a:latin typeface="Raleway Light" panose="020B0403030101060003" pitchFamily="34" charset="77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222322"/>
              </a:solidFill>
              <a:effectLst/>
              <a:uLnTx/>
              <a:uFillTx/>
              <a:latin typeface="Raleway Light" panose="020B0403030101060003" pitchFamily="34" charset="77"/>
              <a:ea typeface="+mj-ea"/>
              <a:cs typeface="+mj-cs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02BC99A-67F5-4934-997B-70478BA76B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8347" y="2719911"/>
            <a:ext cx="1089225" cy="1084600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CD51AF11-7044-4FEC-A839-D9C2CB158609}"/>
              </a:ext>
            </a:extLst>
          </p:cNvPr>
          <p:cNvSpPr/>
          <p:nvPr/>
        </p:nvSpPr>
        <p:spPr>
          <a:xfrm>
            <a:off x="3465271" y="1106864"/>
            <a:ext cx="5249486" cy="5249486"/>
          </a:xfrm>
          <a:prstGeom prst="ellipse">
            <a:avLst/>
          </a:prstGeom>
          <a:noFill/>
          <a:ln w="38100">
            <a:solidFill>
              <a:srgbClr val="1E7A4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B10994B8-D99C-4434-9557-7D3561E278D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704" y="4198007"/>
            <a:ext cx="828227" cy="2615535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311E1FDE-4F6E-40DA-8E86-D5D5CA84E6D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5695" y="4161551"/>
            <a:ext cx="828226" cy="265199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57128E9-C8A5-426D-83F9-D9EAEF0323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0656" y="1383309"/>
            <a:ext cx="1147163" cy="10556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D65DD0B-807F-42D1-B56F-D12C2CB5E3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5998" y="2778518"/>
            <a:ext cx="1089225" cy="10904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B9B37F5D-AF38-421B-9916-51F53D08B2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6540" y="2634681"/>
            <a:ext cx="1193513" cy="11484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396BE9A-F63E-44AB-929F-3A69F3F2978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7553" y="4760752"/>
            <a:ext cx="1089225" cy="8932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A648AFD-1921-4AB2-A661-4D29982F5DC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8659" y="4425874"/>
            <a:ext cx="1083431" cy="1084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25B03C8F-6DD4-4414-85B0-C2D37D7ECBED}"/>
              </a:ext>
            </a:extLst>
          </p:cNvPr>
          <p:cNvSpPr/>
          <p:nvPr/>
        </p:nvSpPr>
        <p:spPr>
          <a:xfrm>
            <a:off x="429944" y="4232691"/>
            <a:ext cx="27537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Whilst </a:t>
            </a: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rgbClr val="591E93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38%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feel they trust the rail industry, it remains one of the least trusted industries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(only utility companies and the airline industry scoring lower)</a:t>
            </a: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591E93"/>
              </a:solidFill>
              <a:effectLst/>
              <a:highlight>
                <a:srgbClr val="FFFF00"/>
              </a:highlight>
              <a:uLnTx/>
              <a:uFillTx/>
              <a:latin typeface="Raleway Medium"/>
              <a:ea typeface="+mn-ea"/>
              <a:cs typeface="Arial" panose="020B060402020202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7692C11-D770-454A-8D5B-D1579AEAC0B6}"/>
              </a:ext>
            </a:extLst>
          </p:cNvPr>
          <p:cNvSpPr/>
          <p:nvPr/>
        </p:nvSpPr>
        <p:spPr>
          <a:xfrm>
            <a:off x="476527" y="1040945"/>
            <a:ext cx="28887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>
                <a:tab pos="457200" algn="l"/>
              </a:tabLst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rgbClr val="591E93"/>
                </a:solidFill>
                <a:effectLst/>
                <a:uLnTx/>
                <a:uFillTx/>
                <a:latin typeface="Raleway Medium"/>
                <a:ea typeface="Times New Roman" panose="02020603050405020304" pitchFamily="18" charset="0"/>
                <a:cs typeface="Arial" panose="020B0604020202020204" pitchFamily="34" charset="0"/>
              </a:rPr>
              <a:t>56%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Times New Roman" panose="02020603050405020304" pitchFamily="18" charset="0"/>
                <a:cs typeface="Arial" panose="020B0604020202020204" pitchFamily="34" charset="0"/>
              </a:rPr>
              <a:t>dissatisfied with how information is provided during disruption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22322"/>
              </a:solidFill>
              <a:effectLst/>
              <a:uLnTx/>
              <a:uFillTx/>
              <a:latin typeface="Raleway Medium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326A442-429E-48CA-86F7-C558EC96DC83}"/>
              </a:ext>
            </a:extLst>
          </p:cNvPr>
          <p:cNvSpPr/>
          <p:nvPr/>
        </p:nvSpPr>
        <p:spPr>
          <a:xfrm>
            <a:off x="664080" y="2411789"/>
            <a:ext cx="21124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>
                <a:tab pos="457200" algn="l"/>
              </a:tabLst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rgbClr val="591E93"/>
                </a:solidFill>
                <a:effectLst/>
                <a:uLnTx/>
                <a:uFillTx/>
                <a:latin typeface="Raleway Medium"/>
                <a:ea typeface="Times New Roman" panose="02020603050405020304" pitchFamily="18" charset="0"/>
                <a:cs typeface="Arial" panose="020B0604020202020204" pitchFamily="34" charset="0"/>
              </a:rPr>
              <a:t>44%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>
                <a:tab pos="457200" algn="l"/>
              </a:tabLst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Times New Roman" panose="02020603050405020304" pitchFamily="18" charset="0"/>
                <a:cs typeface="Arial" panose="020B0604020202020204" pitchFamily="34" charset="0"/>
              </a:rPr>
              <a:t>dissatisfied with how well they are kept informed 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222322"/>
              </a:solidFill>
              <a:effectLst/>
              <a:uLnTx/>
              <a:uFillTx/>
              <a:latin typeface="Raleway Medium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734076B-8B92-4CA5-AE58-ED55469D0170}"/>
              </a:ext>
            </a:extLst>
          </p:cNvPr>
          <p:cNvSpPr/>
          <p:nvPr/>
        </p:nvSpPr>
        <p:spPr>
          <a:xfrm>
            <a:off x="8401337" y="898124"/>
            <a:ext cx="30182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>
                <a:tab pos="457200" algn="l"/>
              </a:tabLst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Times New Roman" panose="02020603050405020304" pitchFamily="18" charset="0"/>
                <a:cs typeface="Arial" panose="020B0604020202020204" pitchFamily="34" charset="0"/>
              </a:rPr>
              <a:t>During disruption </a:t>
            </a: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rgbClr val="591E93"/>
                </a:solidFill>
                <a:effectLst/>
                <a:uLnTx/>
                <a:uFillTx/>
                <a:latin typeface="Raleway Medium"/>
                <a:ea typeface="Times New Roman" panose="02020603050405020304" pitchFamily="18" charset="0"/>
                <a:cs typeface="Arial" panose="020B0604020202020204" pitchFamily="34" charset="0"/>
              </a:rPr>
              <a:t>43%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591E93"/>
                </a:solidFill>
                <a:effectLst/>
                <a:uLnTx/>
                <a:uFillTx/>
                <a:latin typeface="Raleway Medium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Times New Roman" panose="02020603050405020304" pitchFamily="18" charset="0"/>
                <a:cs typeface="Arial" panose="020B0604020202020204" pitchFamily="34" charset="0"/>
              </a:rPr>
              <a:t>of customers believe the frequency of updates needs to be improved 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22322"/>
              </a:solidFill>
              <a:effectLst/>
              <a:uLnTx/>
              <a:uFillTx/>
              <a:latin typeface="Raleway Medium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67A9AA18-9B6D-4310-AB3A-F775623A021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103" y="1354666"/>
            <a:ext cx="806000" cy="806869"/>
          </a:xfrm>
          <a:prstGeom prst="rect">
            <a:avLst/>
          </a:prstGeom>
        </p:spPr>
      </p:pic>
      <p:sp>
        <p:nvSpPr>
          <p:cNvPr id="67" name="Rectangle 66">
            <a:extLst>
              <a:ext uri="{FF2B5EF4-FFF2-40B4-BE49-F238E27FC236}">
                <a16:creationId xmlns:a16="http://schemas.microsoft.com/office/drawing/2014/main" id="{AD72CC8B-AEE5-42FA-98CD-1D775950F2D3}"/>
              </a:ext>
            </a:extLst>
          </p:cNvPr>
          <p:cNvSpPr/>
          <p:nvPr/>
        </p:nvSpPr>
        <p:spPr>
          <a:xfrm>
            <a:off x="510125" y="6259544"/>
            <a:ext cx="21504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1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Sources: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1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PIDD-29 Key insights Jan to March 2020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1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RDG NRPS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1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Wavelength P6-P13 (pre-covid)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1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General Public Rail Perceptions Wave 45 Oct 2020</a:t>
            </a:r>
          </a:p>
        </p:txBody>
      </p:sp>
      <p:sp>
        <p:nvSpPr>
          <p:cNvPr id="32" name="Rounded Rectangle 11">
            <a:extLst>
              <a:ext uri="{FF2B5EF4-FFF2-40B4-BE49-F238E27FC236}">
                <a16:creationId xmlns:a16="http://schemas.microsoft.com/office/drawing/2014/main" id="{9A847A66-E6FE-4AB1-9465-8C39CDE7D9A2}"/>
              </a:ext>
            </a:extLst>
          </p:cNvPr>
          <p:cNvSpPr/>
          <p:nvPr/>
        </p:nvSpPr>
        <p:spPr>
          <a:xfrm>
            <a:off x="9145223" y="2543877"/>
            <a:ext cx="2687573" cy="2092562"/>
          </a:xfrm>
          <a:prstGeom prst="roundRect">
            <a:avLst>
              <a:gd name="adj" fmla="val 9619"/>
            </a:avLst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EB5F1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Our customers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Arial" panose="020B0604020202020204" pitchFamily="34" charset="0"/>
              </a:rPr>
              <a:t>The top areas important to our customers (outside of performance) are </a:t>
            </a:r>
            <a:r>
              <a:rPr kumimoji="0" lang="en-GB" sz="1500" b="1" i="0" u="none" strike="noStrike" kern="1200" cap="none" spc="0" normalizeH="0" baseline="0" noProof="0">
                <a:ln>
                  <a:noFill/>
                </a:ln>
                <a:solidFill>
                  <a:srgbClr val="591E93"/>
                </a:solidFill>
                <a:effectLst/>
                <a:uLnTx/>
                <a:uFillTx/>
                <a:latin typeface="Raleway Medium"/>
                <a:ea typeface="+mn-ea"/>
                <a:cs typeface="Arial" panose="020B0604020202020204" pitchFamily="34" charset="0"/>
              </a:rPr>
              <a:t>a</a:t>
            </a:r>
            <a:r>
              <a:rPr kumimoji="0" lang="en-GB" sz="1500" b="1" i="0" u="none" strike="noStrike" kern="1200" cap="none" spc="0" normalizeH="0" baseline="0" noProof="0">
                <a:ln>
                  <a:noFill/>
                </a:ln>
                <a:solidFill>
                  <a:srgbClr val="591E93"/>
                </a:solidFill>
                <a:effectLst/>
                <a:uLnTx/>
                <a:uFillTx/>
                <a:latin typeface="Raleway Medium"/>
                <a:ea typeface="Times New Roman" panose="02020603050405020304" pitchFamily="18" charset="0"/>
                <a:cs typeface="Arial" panose="020B0604020202020204" pitchFamily="34" charset="0"/>
              </a:rPr>
              <a:t>ccuracy, consistency, trustworthiness and usefulness </a:t>
            </a:r>
            <a:r>
              <a:rPr kumimoji="0" lang="en-GB" sz="15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Times New Roman" panose="02020603050405020304" pitchFamily="18" charset="0"/>
                <a:cs typeface="Arial" panose="020B0604020202020204" pitchFamily="34" charset="0"/>
              </a:rPr>
              <a:t>of information</a:t>
            </a:r>
            <a:endParaRPr kumimoji="0" lang="en-GB" sz="1500" b="0" i="0" u="none" strike="noStrike" kern="1200" cap="none" spc="0" normalizeH="0" baseline="0" noProof="0">
              <a:ln>
                <a:noFill/>
              </a:ln>
              <a:solidFill>
                <a:srgbClr val="222322"/>
              </a:solidFill>
              <a:effectLst/>
              <a:uLnTx/>
              <a:uFillTx/>
              <a:latin typeface="Raleway Medium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14EAD5-F952-4395-BB10-5E4CF365CD6D}"/>
              </a:ext>
            </a:extLst>
          </p:cNvPr>
          <p:cNvSpPr/>
          <p:nvPr/>
        </p:nvSpPr>
        <p:spPr>
          <a:xfrm>
            <a:off x="8979873" y="5156021"/>
            <a:ext cx="30182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Tx/>
              <a:buNone/>
              <a:tabLst>
                <a:tab pos="457200" algn="l"/>
              </a:tabLst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Rail travellers are 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591E93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more likely to feel worried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, frustrated and stressed compared to a year ago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222322"/>
              </a:solidFill>
              <a:effectLst/>
              <a:uLnTx/>
              <a:uFillTx/>
              <a:latin typeface="Raleway Medium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itle 13">
            <a:extLst>
              <a:ext uri="{FF2B5EF4-FFF2-40B4-BE49-F238E27FC236}">
                <a16:creationId xmlns:a16="http://schemas.microsoft.com/office/drawing/2014/main" id="{6DED1C3D-A8C6-4FE9-A74F-D0CC06D17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3" y="6985"/>
            <a:ext cx="11473593" cy="746213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GB" sz="2800"/>
              <a:t>What do our customers think about how we provide them information?</a:t>
            </a:r>
          </a:p>
        </p:txBody>
      </p:sp>
    </p:spTree>
    <p:extLst>
      <p:ext uri="{BB962C8B-B14F-4D97-AF65-F5344CB8AC3E}">
        <p14:creationId xmlns:p14="http://schemas.microsoft.com/office/powerpoint/2010/main" val="3452802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FF92F6A-8E6F-4816-B040-3FD6989A7A6D}"/>
              </a:ext>
            </a:extLst>
          </p:cNvPr>
          <p:cNvSpPr/>
          <p:nvPr/>
        </p:nvSpPr>
        <p:spPr>
          <a:xfrm>
            <a:off x="886691" y="782251"/>
            <a:ext cx="10408275" cy="1444891"/>
          </a:xfrm>
          <a:prstGeom prst="rect">
            <a:avLst/>
          </a:prstGeom>
          <a:solidFill>
            <a:schemeClr val="accent1">
              <a:alpha val="3294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7586C1CA-8C80-2C45-A84F-ECC3C66D292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69410" y="2652468"/>
            <a:ext cx="2324100" cy="25146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9F38785-BFCB-2F49-A992-4A2641F7D014}"/>
              </a:ext>
            </a:extLst>
          </p:cNvPr>
          <p:cNvSpPr txBox="1"/>
          <p:nvPr/>
        </p:nvSpPr>
        <p:spPr>
          <a:xfrm>
            <a:off x="4402627" y="3303593"/>
            <a:ext cx="27142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WHAT DOES PROGRAMME SUCCESS LOOK &amp; FEEL LIKE?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6DB8854A-3C27-7745-AFEE-71964E2C625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35000"/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64012" y="2645856"/>
            <a:ext cx="2324100" cy="25146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BC8210F-28BB-1F45-B9A1-4174FF1BF7AA}"/>
              </a:ext>
            </a:extLst>
          </p:cNvPr>
          <p:cNvSpPr txBox="1"/>
          <p:nvPr/>
        </p:nvSpPr>
        <p:spPr>
          <a:xfrm>
            <a:off x="8647807" y="3435245"/>
            <a:ext cx="255651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WHAT IS THE FUTURE VISION &amp; AMBITION?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F086A90-57D9-AF40-B42A-1913306475D7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40000"/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546" y="2652468"/>
            <a:ext cx="2324100" cy="25146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94DADB8-F6F7-D140-9B5D-6363C733C8EA}"/>
              </a:ext>
            </a:extLst>
          </p:cNvPr>
          <p:cNvSpPr txBox="1"/>
          <p:nvPr/>
        </p:nvSpPr>
        <p:spPr>
          <a:xfrm>
            <a:off x="738180" y="3298105"/>
            <a:ext cx="274259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WHAT IS THE SMARTER INFORMATION PROGRAMME?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8860BB1-0009-4C33-9357-9A6E543F4559}"/>
              </a:ext>
            </a:extLst>
          </p:cNvPr>
          <p:cNvSpPr/>
          <p:nvPr/>
        </p:nvSpPr>
        <p:spPr>
          <a:xfrm>
            <a:off x="1257252" y="2347958"/>
            <a:ext cx="1498249" cy="149824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02609C8-6C2C-45F0-9F40-E3AF6EAE7A33}"/>
              </a:ext>
            </a:extLst>
          </p:cNvPr>
          <p:cNvSpPr/>
          <p:nvPr/>
        </p:nvSpPr>
        <p:spPr>
          <a:xfrm>
            <a:off x="5310936" y="2347958"/>
            <a:ext cx="1498249" cy="149824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47DEE23-310F-4C1F-AB6D-2A2F5FE88F2B}"/>
              </a:ext>
            </a:extLst>
          </p:cNvPr>
          <p:cNvSpPr/>
          <p:nvPr/>
        </p:nvSpPr>
        <p:spPr>
          <a:xfrm>
            <a:off x="9220486" y="2347958"/>
            <a:ext cx="1498249" cy="149824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" name="Shape 259">
            <a:extLst>
              <a:ext uri="{FF2B5EF4-FFF2-40B4-BE49-F238E27FC236}">
                <a16:creationId xmlns:a16="http://schemas.microsoft.com/office/drawing/2014/main" id="{2DD9C408-6A84-4C0D-93AC-CAE2F8E7D392}"/>
              </a:ext>
            </a:extLst>
          </p:cNvPr>
          <p:cNvSpPr/>
          <p:nvPr/>
        </p:nvSpPr>
        <p:spPr>
          <a:xfrm>
            <a:off x="5480101" y="2396172"/>
            <a:ext cx="702718" cy="85887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333" y="69577"/>
                </a:moveTo>
                <a:cubicBezTo>
                  <a:pt x="107566" y="67877"/>
                  <a:pt x="96972" y="65455"/>
                  <a:pt x="83333" y="65455"/>
                </a:cubicBezTo>
                <a:cubicBezTo>
                  <a:pt x="70138" y="65455"/>
                  <a:pt x="63966" y="67161"/>
                  <a:pt x="58522" y="68666"/>
                </a:cubicBezTo>
                <a:cubicBezTo>
                  <a:pt x="54172" y="69872"/>
                  <a:pt x="50422" y="70911"/>
                  <a:pt x="43333" y="70911"/>
                </a:cubicBezTo>
                <a:cubicBezTo>
                  <a:pt x="33872" y="70911"/>
                  <a:pt x="29266" y="69650"/>
                  <a:pt x="24388" y="68322"/>
                </a:cubicBezTo>
                <a:cubicBezTo>
                  <a:pt x="19800" y="67072"/>
                  <a:pt x="15050" y="65788"/>
                  <a:pt x="6666" y="65511"/>
                </a:cubicBezTo>
                <a:lnTo>
                  <a:pt x="6666" y="5511"/>
                </a:lnTo>
                <a:cubicBezTo>
                  <a:pt x="13950" y="5766"/>
                  <a:pt x="18011" y="6877"/>
                  <a:pt x="22277" y="8044"/>
                </a:cubicBezTo>
                <a:cubicBezTo>
                  <a:pt x="27450" y="9450"/>
                  <a:pt x="32794" y="10911"/>
                  <a:pt x="43333" y="10911"/>
                </a:cubicBezTo>
                <a:cubicBezTo>
                  <a:pt x="51516" y="10911"/>
                  <a:pt x="56161" y="9627"/>
                  <a:pt x="60655" y="8377"/>
                </a:cubicBezTo>
                <a:cubicBezTo>
                  <a:pt x="65855" y="6944"/>
                  <a:pt x="71238" y="5455"/>
                  <a:pt x="83333" y="5455"/>
                </a:cubicBezTo>
                <a:cubicBezTo>
                  <a:pt x="98116" y="5455"/>
                  <a:pt x="109155" y="8583"/>
                  <a:pt x="113333" y="9966"/>
                </a:cubicBezTo>
                <a:cubicBezTo>
                  <a:pt x="113333" y="9966"/>
                  <a:pt x="113333" y="69577"/>
                  <a:pt x="113333" y="69577"/>
                </a:cubicBezTo>
                <a:close/>
                <a:moveTo>
                  <a:pt x="119966" y="8183"/>
                </a:moveTo>
                <a:cubicBezTo>
                  <a:pt x="119966" y="7183"/>
                  <a:pt x="119322" y="6222"/>
                  <a:pt x="118155" y="5744"/>
                </a:cubicBezTo>
                <a:cubicBezTo>
                  <a:pt x="117583" y="5505"/>
                  <a:pt x="103883" y="0"/>
                  <a:pt x="83333" y="0"/>
                </a:cubicBezTo>
                <a:cubicBezTo>
                  <a:pt x="70138" y="0"/>
                  <a:pt x="63966" y="1711"/>
                  <a:pt x="58522" y="3216"/>
                </a:cubicBezTo>
                <a:cubicBezTo>
                  <a:pt x="54172" y="4416"/>
                  <a:pt x="50422" y="5455"/>
                  <a:pt x="43333" y="5455"/>
                </a:cubicBezTo>
                <a:cubicBezTo>
                  <a:pt x="33872" y="5455"/>
                  <a:pt x="29266" y="4200"/>
                  <a:pt x="24388" y="2866"/>
                </a:cubicBezTo>
                <a:cubicBezTo>
                  <a:pt x="19216" y="1461"/>
                  <a:pt x="13872" y="0"/>
                  <a:pt x="3333" y="0"/>
                </a:cubicBezTo>
                <a:cubicBezTo>
                  <a:pt x="1488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1488" y="120000"/>
                  <a:pt x="3333" y="120000"/>
                </a:cubicBezTo>
                <a:cubicBezTo>
                  <a:pt x="5177" y="120000"/>
                  <a:pt x="6666" y="118777"/>
                  <a:pt x="6666" y="117272"/>
                </a:cubicBezTo>
                <a:lnTo>
                  <a:pt x="6666" y="70966"/>
                </a:lnTo>
                <a:cubicBezTo>
                  <a:pt x="13950" y="71222"/>
                  <a:pt x="18011" y="72333"/>
                  <a:pt x="22277" y="73500"/>
                </a:cubicBezTo>
                <a:cubicBezTo>
                  <a:pt x="27450" y="74905"/>
                  <a:pt x="32794" y="76361"/>
                  <a:pt x="43333" y="76361"/>
                </a:cubicBezTo>
                <a:cubicBezTo>
                  <a:pt x="51516" y="76361"/>
                  <a:pt x="56161" y="75077"/>
                  <a:pt x="60655" y="73838"/>
                </a:cubicBezTo>
                <a:cubicBezTo>
                  <a:pt x="65855" y="72394"/>
                  <a:pt x="71238" y="70911"/>
                  <a:pt x="83333" y="70911"/>
                </a:cubicBezTo>
                <a:cubicBezTo>
                  <a:pt x="102222" y="70911"/>
                  <a:pt x="115050" y="76027"/>
                  <a:pt x="115183" y="76077"/>
                </a:cubicBezTo>
                <a:cubicBezTo>
                  <a:pt x="116827" y="76744"/>
                  <a:pt x="118827" y="76200"/>
                  <a:pt x="119650" y="74850"/>
                </a:cubicBezTo>
                <a:cubicBezTo>
                  <a:pt x="119888" y="74461"/>
                  <a:pt x="119966" y="74044"/>
                  <a:pt x="119966" y="73638"/>
                </a:cubicBezTo>
                <a:lnTo>
                  <a:pt x="120000" y="73638"/>
                </a:lnTo>
                <a:lnTo>
                  <a:pt x="120000" y="8183"/>
                </a:lnTo>
                <a:cubicBezTo>
                  <a:pt x="120000" y="8183"/>
                  <a:pt x="119966" y="8183"/>
                  <a:pt x="119966" y="8183"/>
                </a:cubicBezTo>
                <a:close/>
              </a:path>
            </a:pathLst>
          </a:custGeom>
          <a:solidFill>
            <a:srgbClr val="1E7A4D"/>
          </a:solidFill>
          <a:ln>
            <a:solidFill>
              <a:srgbClr val="1E7A4D"/>
            </a:solidFill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Calibri"/>
              <a:cs typeface="Calibri"/>
              <a:sym typeface="Calibri"/>
            </a:endParaRPr>
          </a:p>
        </p:txBody>
      </p:sp>
      <p:sp>
        <p:nvSpPr>
          <p:cNvPr id="17" name="Shape 256">
            <a:extLst>
              <a:ext uri="{FF2B5EF4-FFF2-40B4-BE49-F238E27FC236}">
                <a16:creationId xmlns:a16="http://schemas.microsoft.com/office/drawing/2014/main" id="{FA5A40FD-8C1F-4D7B-82C8-D086ED200311}"/>
              </a:ext>
            </a:extLst>
          </p:cNvPr>
          <p:cNvSpPr/>
          <p:nvPr/>
        </p:nvSpPr>
        <p:spPr>
          <a:xfrm>
            <a:off x="9494656" y="2435292"/>
            <a:ext cx="862813" cy="8628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483" y="69494"/>
                </a:moveTo>
                <a:lnTo>
                  <a:pt x="102888" y="70250"/>
                </a:lnTo>
                <a:cubicBezTo>
                  <a:pt x="103177" y="68200"/>
                  <a:pt x="103272" y="66233"/>
                  <a:pt x="103177" y="64405"/>
                </a:cubicBezTo>
                <a:lnTo>
                  <a:pt x="97733" y="64688"/>
                </a:lnTo>
                <a:cubicBezTo>
                  <a:pt x="97811" y="66166"/>
                  <a:pt x="97727" y="67783"/>
                  <a:pt x="97483" y="69494"/>
                </a:cubicBezTo>
                <a:moveTo>
                  <a:pt x="96911" y="60183"/>
                </a:moveTo>
                <a:lnTo>
                  <a:pt x="102077" y="58444"/>
                </a:lnTo>
                <a:cubicBezTo>
                  <a:pt x="101455" y="56594"/>
                  <a:pt x="100577" y="54827"/>
                  <a:pt x="99388" y="53033"/>
                </a:cubicBezTo>
                <a:lnTo>
                  <a:pt x="94844" y="56050"/>
                </a:lnTo>
                <a:cubicBezTo>
                  <a:pt x="95761" y="57438"/>
                  <a:pt x="96438" y="58788"/>
                  <a:pt x="96911" y="60183"/>
                </a:cubicBezTo>
                <a:moveTo>
                  <a:pt x="97383" y="77166"/>
                </a:moveTo>
                <a:cubicBezTo>
                  <a:pt x="96888" y="76672"/>
                  <a:pt x="96205" y="76361"/>
                  <a:pt x="95455" y="76361"/>
                </a:cubicBezTo>
                <a:cubicBezTo>
                  <a:pt x="93944" y="76361"/>
                  <a:pt x="92727" y="77583"/>
                  <a:pt x="92727" y="79088"/>
                </a:cubicBezTo>
                <a:cubicBezTo>
                  <a:pt x="92727" y="79844"/>
                  <a:pt x="93033" y="80527"/>
                  <a:pt x="93527" y="81016"/>
                </a:cubicBezTo>
                <a:lnTo>
                  <a:pt x="97050" y="84544"/>
                </a:lnTo>
                <a:lnTo>
                  <a:pt x="93527" y="88072"/>
                </a:lnTo>
                <a:cubicBezTo>
                  <a:pt x="93033" y="88566"/>
                  <a:pt x="92727" y="89244"/>
                  <a:pt x="92727" y="90000"/>
                </a:cubicBezTo>
                <a:cubicBezTo>
                  <a:pt x="92727" y="91505"/>
                  <a:pt x="93944" y="92727"/>
                  <a:pt x="95455" y="92727"/>
                </a:cubicBezTo>
                <a:cubicBezTo>
                  <a:pt x="96205" y="92727"/>
                  <a:pt x="96888" y="92422"/>
                  <a:pt x="97383" y="91927"/>
                </a:cubicBezTo>
                <a:lnTo>
                  <a:pt x="100911" y="88400"/>
                </a:lnTo>
                <a:lnTo>
                  <a:pt x="104433" y="91927"/>
                </a:lnTo>
                <a:cubicBezTo>
                  <a:pt x="104927" y="92422"/>
                  <a:pt x="105611" y="92727"/>
                  <a:pt x="106361" y="92727"/>
                </a:cubicBezTo>
                <a:cubicBezTo>
                  <a:pt x="107872" y="92727"/>
                  <a:pt x="109088" y="91505"/>
                  <a:pt x="109088" y="90000"/>
                </a:cubicBezTo>
                <a:cubicBezTo>
                  <a:pt x="109088" y="89244"/>
                  <a:pt x="108788" y="88566"/>
                  <a:pt x="108294" y="88072"/>
                </a:cubicBezTo>
                <a:lnTo>
                  <a:pt x="104766" y="84544"/>
                </a:lnTo>
                <a:lnTo>
                  <a:pt x="108294" y="81016"/>
                </a:lnTo>
                <a:cubicBezTo>
                  <a:pt x="108788" y="80527"/>
                  <a:pt x="109088" y="79844"/>
                  <a:pt x="109088" y="79088"/>
                </a:cubicBezTo>
                <a:cubicBezTo>
                  <a:pt x="109088" y="77583"/>
                  <a:pt x="107872" y="76361"/>
                  <a:pt x="106361" y="76361"/>
                </a:cubicBezTo>
                <a:cubicBezTo>
                  <a:pt x="105605" y="76361"/>
                  <a:pt x="104927" y="76672"/>
                  <a:pt x="104433" y="77166"/>
                </a:cubicBezTo>
                <a:lnTo>
                  <a:pt x="100911" y="80688"/>
                </a:lnTo>
                <a:cubicBezTo>
                  <a:pt x="100911" y="80688"/>
                  <a:pt x="97383" y="77166"/>
                  <a:pt x="97383" y="77166"/>
                </a:cubicBezTo>
                <a:close/>
                <a:moveTo>
                  <a:pt x="114544" y="113655"/>
                </a:moveTo>
                <a:lnTo>
                  <a:pt x="81816" y="104305"/>
                </a:lnTo>
                <a:lnTo>
                  <a:pt x="81816" y="42766"/>
                </a:lnTo>
                <a:cubicBezTo>
                  <a:pt x="83055" y="43344"/>
                  <a:pt x="84194" y="43966"/>
                  <a:pt x="85133" y="44633"/>
                </a:cubicBezTo>
                <a:lnTo>
                  <a:pt x="88294" y="40188"/>
                </a:lnTo>
                <a:cubicBezTo>
                  <a:pt x="86816" y="39133"/>
                  <a:pt x="85072" y="38177"/>
                  <a:pt x="83105" y="37338"/>
                </a:cubicBezTo>
                <a:lnTo>
                  <a:pt x="81816" y="40350"/>
                </a:lnTo>
                <a:lnTo>
                  <a:pt x="81816" y="6344"/>
                </a:lnTo>
                <a:lnTo>
                  <a:pt x="114544" y="15694"/>
                </a:lnTo>
                <a:cubicBezTo>
                  <a:pt x="114544" y="15694"/>
                  <a:pt x="114544" y="113655"/>
                  <a:pt x="114544" y="113655"/>
                </a:cubicBezTo>
                <a:close/>
                <a:moveTo>
                  <a:pt x="76361" y="104305"/>
                </a:moveTo>
                <a:lnTo>
                  <a:pt x="43638" y="113655"/>
                </a:lnTo>
                <a:lnTo>
                  <a:pt x="43638" y="51927"/>
                </a:lnTo>
                <a:lnTo>
                  <a:pt x="45827" y="56661"/>
                </a:lnTo>
                <a:cubicBezTo>
                  <a:pt x="47666" y="55805"/>
                  <a:pt x="49338" y="54683"/>
                  <a:pt x="50933" y="53227"/>
                </a:cubicBezTo>
                <a:lnTo>
                  <a:pt x="47250" y="49205"/>
                </a:lnTo>
                <a:cubicBezTo>
                  <a:pt x="46094" y="50266"/>
                  <a:pt x="44933" y="51038"/>
                  <a:pt x="43638" y="51661"/>
                </a:cubicBezTo>
                <a:lnTo>
                  <a:pt x="43638" y="15694"/>
                </a:lnTo>
                <a:lnTo>
                  <a:pt x="76361" y="6344"/>
                </a:lnTo>
                <a:cubicBezTo>
                  <a:pt x="76361" y="6344"/>
                  <a:pt x="76361" y="104305"/>
                  <a:pt x="76361" y="104305"/>
                </a:cubicBezTo>
                <a:close/>
                <a:moveTo>
                  <a:pt x="38183" y="113655"/>
                </a:moveTo>
                <a:lnTo>
                  <a:pt x="5455" y="104305"/>
                </a:lnTo>
                <a:lnTo>
                  <a:pt x="5455" y="6344"/>
                </a:lnTo>
                <a:lnTo>
                  <a:pt x="38183" y="15694"/>
                </a:lnTo>
                <a:cubicBezTo>
                  <a:pt x="38183" y="15694"/>
                  <a:pt x="38183" y="113655"/>
                  <a:pt x="38183" y="113655"/>
                </a:cubicBezTo>
                <a:close/>
                <a:moveTo>
                  <a:pt x="118005" y="11055"/>
                </a:moveTo>
                <a:lnTo>
                  <a:pt x="118022" y="11016"/>
                </a:lnTo>
                <a:lnTo>
                  <a:pt x="79844" y="105"/>
                </a:lnTo>
                <a:lnTo>
                  <a:pt x="79827" y="150"/>
                </a:lnTo>
                <a:cubicBezTo>
                  <a:pt x="79588" y="77"/>
                  <a:pt x="79350" y="0"/>
                  <a:pt x="79088" y="0"/>
                </a:cubicBezTo>
                <a:cubicBezTo>
                  <a:pt x="78827" y="0"/>
                  <a:pt x="78594" y="77"/>
                  <a:pt x="78355" y="150"/>
                </a:cubicBezTo>
                <a:lnTo>
                  <a:pt x="78344" y="105"/>
                </a:lnTo>
                <a:lnTo>
                  <a:pt x="40911" y="10800"/>
                </a:lnTo>
                <a:lnTo>
                  <a:pt x="3477" y="105"/>
                </a:lnTo>
                <a:lnTo>
                  <a:pt x="3461" y="150"/>
                </a:lnTo>
                <a:cubicBezTo>
                  <a:pt x="3222" y="77"/>
                  <a:pt x="2988" y="0"/>
                  <a:pt x="2727" y="0"/>
                </a:cubicBezTo>
                <a:cubicBezTo>
                  <a:pt x="1222" y="0"/>
                  <a:pt x="0" y="1222"/>
                  <a:pt x="0" y="2727"/>
                </a:cubicBezTo>
                <a:lnTo>
                  <a:pt x="0" y="106361"/>
                </a:lnTo>
                <a:cubicBezTo>
                  <a:pt x="0" y="107611"/>
                  <a:pt x="850" y="108616"/>
                  <a:pt x="1994" y="108944"/>
                </a:cubicBezTo>
                <a:lnTo>
                  <a:pt x="1977" y="108988"/>
                </a:lnTo>
                <a:lnTo>
                  <a:pt x="40155" y="119894"/>
                </a:lnTo>
                <a:lnTo>
                  <a:pt x="40172" y="119850"/>
                </a:lnTo>
                <a:cubicBezTo>
                  <a:pt x="40411" y="119922"/>
                  <a:pt x="40650" y="120000"/>
                  <a:pt x="40911" y="120000"/>
                </a:cubicBezTo>
                <a:cubicBezTo>
                  <a:pt x="41172" y="120000"/>
                  <a:pt x="41405" y="119922"/>
                  <a:pt x="41644" y="119850"/>
                </a:cubicBezTo>
                <a:lnTo>
                  <a:pt x="41661" y="119894"/>
                </a:lnTo>
                <a:lnTo>
                  <a:pt x="79088" y="109200"/>
                </a:lnTo>
                <a:lnTo>
                  <a:pt x="116527" y="119894"/>
                </a:lnTo>
                <a:lnTo>
                  <a:pt x="116538" y="119850"/>
                </a:lnTo>
                <a:cubicBezTo>
                  <a:pt x="116777" y="119922"/>
                  <a:pt x="117011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lnTo>
                  <a:pt x="120000" y="13638"/>
                </a:lnTo>
                <a:cubicBezTo>
                  <a:pt x="120000" y="12394"/>
                  <a:pt x="119150" y="11383"/>
                  <a:pt x="118005" y="11055"/>
                </a:cubicBezTo>
                <a:moveTo>
                  <a:pt x="91305" y="51527"/>
                </a:moveTo>
                <a:lnTo>
                  <a:pt x="91766" y="52077"/>
                </a:lnTo>
                <a:lnTo>
                  <a:pt x="95938" y="48555"/>
                </a:lnTo>
                <a:lnTo>
                  <a:pt x="95466" y="48000"/>
                </a:lnTo>
                <a:cubicBezTo>
                  <a:pt x="94516" y="46877"/>
                  <a:pt x="93555" y="45755"/>
                  <a:pt x="92650" y="44550"/>
                </a:cubicBezTo>
                <a:lnTo>
                  <a:pt x="88283" y="47811"/>
                </a:lnTo>
                <a:cubicBezTo>
                  <a:pt x="89255" y="49111"/>
                  <a:pt x="90283" y="50327"/>
                  <a:pt x="91305" y="51527"/>
                </a:cubicBezTo>
                <a:moveTo>
                  <a:pt x="34833" y="61233"/>
                </a:moveTo>
                <a:lnTo>
                  <a:pt x="31883" y="56644"/>
                </a:lnTo>
                <a:cubicBezTo>
                  <a:pt x="30177" y="57744"/>
                  <a:pt x="28627" y="58916"/>
                  <a:pt x="27272" y="60138"/>
                </a:cubicBezTo>
                <a:lnTo>
                  <a:pt x="30933" y="64188"/>
                </a:lnTo>
                <a:cubicBezTo>
                  <a:pt x="32066" y="63166"/>
                  <a:pt x="33377" y="62172"/>
                  <a:pt x="34833" y="61233"/>
                </a:cubicBezTo>
                <a:moveTo>
                  <a:pt x="27800" y="67694"/>
                </a:moveTo>
                <a:lnTo>
                  <a:pt x="23311" y="64600"/>
                </a:lnTo>
                <a:cubicBezTo>
                  <a:pt x="22083" y="66383"/>
                  <a:pt x="21177" y="68266"/>
                  <a:pt x="20627" y="70188"/>
                </a:cubicBezTo>
                <a:lnTo>
                  <a:pt x="25866" y="71700"/>
                </a:lnTo>
                <a:cubicBezTo>
                  <a:pt x="26261" y="70338"/>
                  <a:pt x="26911" y="68988"/>
                  <a:pt x="27800" y="67694"/>
                </a:cubicBezTo>
                <a:moveTo>
                  <a:pt x="58150" y="46211"/>
                </a:moveTo>
                <a:lnTo>
                  <a:pt x="55400" y="41500"/>
                </a:lnTo>
                <a:cubicBezTo>
                  <a:pt x="53461" y="42633"/>
                  <a:pt x="52011" y="44088"/>
                  <a:pt x="50733" y="45494"/>
                </a:cubicBezTo>
                <a:lnTo>
                  <a:pt x="54761" y="49166"/>
                </a:lnTo>
                <a:cubicBezTo>
                  <a:pt x="55905" y="47911"/>
                  <a:pt x="56916" y="46933"/>
                  <a:pt x="58150" y="46211"/>
                </a:cubicBezTo>
                <a:moveTo>
                  <a:pt x="21816" y="87272"/>
                </a:moveTo>
                <a:cubicBezTo>
                  <a:pt x="24827" y="87272"/>
                  <a:pt x="27272" y="84833"/>
                  <a:pt x="27272" y="81816"/>
                </a:cubicBezTo>
                <a:cubicBezTo>
                  <a:pt x="27272" y="78805"/>
                  <a:pt x="24827" y="76361"/>
                  <a:pt x="21816" y="76361"/>
                </a:cubicBezTo>
                <a:cubicBezTo>
                  <a:pt x="18805" y="76361"/>
                  <a:pt x="16361" y="78805"/>
                  <a:pt x="16361" y="81816"/>
                </a:cubicBezTo>
                <a:cubicBezTo>
                  <a:pt x="16361" y="84833"/>
                  <a:pt x="18805" y="87272"/>
                  <a:pt x="21816" y="87272"/>
                </a:cubicBezTo>
                <a:moveTo>
                  <a:pt x="68183" y="43638"/>
                </a:moveTo>
                <a:cubicBezTo>
                  <a:pt x="71194" y="43638"/>
                  <a:pt x="73638" y="41194"/>
                  <a:pt x="73638" y="38183"/>
                </a:cubicBezTo>
                <a:cubicBezTo>
                  <a:pt x="73638" y="35172"/>
                  <a:pt x="71194" y="32727"/>
                  <a:pt x="68183" y="32727"/>
                </a:cubicBezTo>
                <a:cubicBezTo>
                  <a:pt x="65166" y="32727"/>
                  <a:pt x="62727" y="35172"/>
                  <a:pt x="62727" y="38183"/>
                </a:cubicBezTo>
                <a:cubicBezTo>
                  <a:pt x="62727" y="41194"/>
                  <a:pt x="65166" y="43638"/>
                  <a:pt x="68183" y="43638"/>
                </a:cubicBezTo>
              </a:path>
            </a:pathLst>
          </a:custGeom>
          <a:solidFill>
            <a:srgbClr val="F02525"/>
          </a:solidFill>
          <a:ln>
            <a:solidFill>
              <a:srgbClr val="F02525"/>
            </a:solidFill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Calibri"/>
              <a:cs typeface="Calibri"/>
              <a:sym typeface="Calibri"/>
            </a:endParaRPr>
          </a:p>
        </p:txBody>
      </p:sp>
      <p:sp>
        <p:nvSpPr>
          <p:cNvPr id="18" name="Shape 253">
            <a:extLst>
              <a:ext uri="{FF2B5EF4-FFF2-40B4-BE49-F238E27FC236}">
                <a16:creationId xmlns:a16="http://schemas.microsoft.com/office/drawing/2014/main" id="{38BE6F54-33B4-4443-885D-3BACC3724797}"/>
              </a:ext>
            </a:extLst>
          </p:cNvPr>
          <p:cNvSpPr/>
          <p:nvPr/>
        </p:nvSpPr>
        <p:spPr>
          <a:xfrm>
            <a:off x="1905212" y="2325106"/>
            <a:ext cx="444768" cy="978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0911"/>
                </a:moveTo>
                <a:cubicBezTo>
                  <a:pt x="60000" y="10911"/>
                  <a:pt x="24000" y="10911"/>
                  <a:pt x="24000" y="27272"/>
                </a:cubicBezTo>
                <a:cubicBezTo>
                  <a:pt x="24000" y="28777"/>
                  <a:pt x="26688" y="30000"/>
                  <a:pt x="30000" y="30000"/>
                </a:cubicBezTo>
                <a:cubicBezTo>
                  <a:pt x="33311" y="30000"/>
                  <a:pt x="36000" y="28777"/>
                  <a:pt x="36000" y="27272"/>
                </a:cubicBezTo>
                <a:cubicBezTo>
                  <a:pt x="36000" y="16361"/>
                  <a:pt x="60000" y="16361"/>
                  <a:pt x="60000" y="16361"/>
                </a:cubicBezTo>
                <a:cubicBezTo>
                  <a:pt x="63311" y="16361"/>
                  <a:pt x="66000" y="15144"/>
                  <a:pt x="66000" y="13638"/>
                </a:cubicBezTo>
                <a:cubicBezTo>
                  <a:pt x="66000" y="12127"/>
                  <a:pt x="63311" y="10911"/>
                  <a:pt x="60000" y="10911"/>
                </a:cubicBezTo>
                <a:moveTo>
                  <a:pt x="60000" y="49088"/>
                </a:moveTo>
                <a:cubicBezTo>
                  <a:pt x="33494" y="49088"/>
                  <a:pt x="12000" y="39322"/>
                  <a:pt x="12000" y="27272"/>
                </a:cubicBezTo>
                <a:cubicBezTo>
                  <a:pt x="12000" y="15222"/>
                  <a:pt x="33494" y="5455"/>
                  <a:pt x="60000" y="5455"/>
                </a:cubicBezTo>
                <a:cubicBezTo>
                  <a:pt x="86505" y="5455"/>
                  <a:pt x="108000" y="15222"/>
                  <a:pt x="108000" y="27272"/>
                </a:cubicBezTo>
                <a:cubicBezTo>
                  <a:pt x="108000" y="39322"/>
                  <a:pt x="86505" y="49088"/>
                  <a:pt x="60000" y="49088"/>
                </a:cubicBezTo>
                <a:moveTo>
                  <a:pt x="60000" y="95455"/>
                </a:moveTo>
                <a:lnTo>
                  <a:pt x="45300" y="53688"/>
                </a:lnTo>
                <a:cubicBezTo>
                  <a:pt x="50011" y="54227"/>
                  <a:pt x="54916" y="54544"/>
                  <a:pt x="60000" y="54544"/>
                </a:cubicBezTo>
                <a:cubicBezTo>
                  <a:pt x="65083" y="54544"/>
                  <a:pt x="69988" y="54227"/>
                  <a:pt x="74700" y="53688"/>
                </a:cubicBezTo>
                <a:cubicBezTo>
                  <a:pt x="74700" y="53688"/>
                  <a:pt x="60000" y="95455"/>
                  <a:pt x="60000" y="95455"/>
                </a:cubicBezTo>
                <a:close/>
                <a:moveTo>
                  <a:pt x="60000" y="0"/>
                </a:moveTo>
                <a:cubicBezTo>
                  <a:pt x="26861" y="0"/>
                  <a:pt x="0" y="12216"/>
                  <a:pt x="0" y="27272"/>
                </a:cubicBezTo>
                <a:cubicBezTo>
                  <a:pt x="0" y="37944"/>
                  <a:pt x="13505" y="47150"/>
                  <a:pt x="33144" y="51638"/>
                </a:cubicBezTo>
                <a:lnTo>
                  <a:pt x="60000" y="120000"/>
                </a:lnTo>
                <a:lnTo>
                  <a:pt x="86861" y="51638"/>
                </a:lnTo>
                <a:cubicBezTo>
                  <a:pt x="106494" y="47150"/>
                  <a:pt x="120000" y="37944"/>
                  <a:pt x="120000" y="27272"/>
                </a:cubicBezTo>
                <a:cubicBezTo>
                  <a:pt x="120000" y="12216"/>
                  <a:pt x="93138" y="0"/>
                  <a:pt x="60000" y="0"/>
                </a:cubicBezTo>
              </a:path>
            </a:pathLst>
          </a:custGeom>
          <a:solidFill>
            <a:srgbClr val="FF6316"/>
          </a:solidFill>
          <a:ln>
            <a:solidFill>
              <a:srgbClr val="FF6316"/>
            </a:solidFill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Calibri"/>
              <a:cs typeface="Calibri"/>
              <a:sym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0B5AC39-D539-4151-AB10-79280DFDA6FA}"/>
              </a:ext>
            </a:extLst>
          </p:cNvPr>
          <p:cNvSpPr/>
          <p:nvPr/>
        </p:nvSpPr>
        <p:spPr>
          <a:xfrm>
            <a:off x="564205" y="4068747"/>
            <a:ext cx="330514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3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Calibri"/>
              </a:rPr>
              <a:t>Industry collaborative effort </a:t>
            </a: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3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Calibri"/>
              </a:rPr>
              <a:t>Opportunity to fix long-standing issues, including information inconsistencies, technical deficiencies and process inefficiencies  </a:t>
            </a: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3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Calibri"/>
              </a:rPr>
              <a:t>A programme of activity to enhance all aspects of customer information and put it at the top of the industry agenda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5E08E81-24F7-49BC-ACBA-125DB56ADD08}"/>
              </a:ext>
            </a:extLst>
          </p:cNvPr>
          <p:cNvSpPr/>
          <p:nvPr/>
        </p:nvSpPr>
        <p:spPr>
          <a:xfrm>
            <a:off x="3976458" y="4058491"/>
            <a:ext cx="3891379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3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Calibri"/>
              </a:rPr>
              <a:t>Delivering a collaborative industry plan that responds to known customer pain points and removes duplication</a:t>
            </a: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3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Calibri"/>
              </a:rPr>
              <a:t>Enhancing the customer experience, with personalised and real time information</a:t>
            </a: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3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Calibri"/>
              </a:rPr>
              <a:t>Measurable impact and benefit to customers and the industry, including improved accuracy, consistency and continuity</a:t>
            </a: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3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Calibri"/>
              </a:rPr>
              <a:t>Establishing and increasing industry capability and continuous improvement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719AC3F-9E14-405B-BAB3-5EFBBE3A1412}"/>
              </a:ext>
            </a:extLst>
          </p:cNvPr>
          <p:cNvSpPr/>
          <p:nvPr/>
        </p:nvSpPr>
        <p:spPr>
          <a:xfrm>
            <a:off x="8066243" y="4058491"/>
            <a:ext cx="4056477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3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Calibri"/>
              </a:rPr>
              <a:t>Creating a self-serve and real-time customer offering</a:t>
            </a: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3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Calibri"/>
              </a:rPr>
              <a:t>Building a culture of industry change, insight driven decisions and investment for customer information</a:t>
            </a: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3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Calibri"/>
              </a:rPr>
              <a:t>The whole network and multi modal working together for the customer</a:t>
            </a: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3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Calibri"/>
              </a:rPr>
              <a:t>Customers get answers and resolution first time, every time</a:t>
            </a: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3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Calibri"/>
              </a:rPr>
              <a:t>We measure ourselves and are transparent with performance</a:t>
            </a:r>
          </a:p>
        </p:txBody>
      </p:sp>
      <p:sp>
        <p:nvSpPr>
          <p:cNvPr id="32" name="Shape 198">
            <a:extLst>
              <a:ext uri="{FF2B5EF4-FFF2-40B4-BE49-F238E27FC236}">
                <a16:creationId xmlns:a16="http://schemas.microsoft.com/office/drawing/2014/main" id="{FDD0B5EB-3398-4ED1-8BE7-4E2F9C43D21C}"/>
              </a:ext>
            </a:extLst>
          </p:cNvPr>
          <p:cNvSpPr/>
          <p:nvPr/>
        </p:nvSpPr>
        <p:spPr>
          <a:xfrm>
            <a:off x="1062182" y="827088"/>
            <a:ext cx="10012218" cy="6705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ts val="2000"/>
              <a:buFontTx/>
              <a:buNone/>
              <a:tabLst/>
              <a:defRPr/>
            </a:pPr>
            <a:r>
              <a:rPr kumimoji="0" lang="en-GB" sz="2400" b="1" i="1" u="none" strike="noStrike" kern="1200" cap="none" spc="0" normalizeH="0" baseline="0" noProof="0">
                <a:ln>
                  <a:noFill/>
                </a:ln>
                <a:solidFill>
                  <a:srgbClr val="59BEFE">
                    <a:lumMod val="75000"/>
                  </a:srgbClr>
                </a:solidFill>
                <a:effectLst/>
                <a:uLnTx/>
                <a:uFillTx/>
                <a:latin typeface="Raleway Light" panose="020B0604020202020204" charset="0"/>
                <a:ea typeface="+mn-ea"/>
                <a:cs typeface="+mn-cs"/>
                <a:sym typeface="Arial"/>
              </a:rPr>
              <a:t>Our vision is “providing customers with all the information they want, when and how they want it”</a:t>
            </a: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59BEFE">
                  <a:lumMod val="75000"/>
                </a:srgbClr>
              </a:solidFill>
              <a:effectLst/>
              <a:uLnTx/>
              <a:uFillTx/>
              <a:latin typeface="Raleway Light" panose="020B0604020202020204" charset="0"/>
              <a:ea typeface="+mn-ea"/>
              <a:cs typeface="+mn-cs"/>
              <a:sym typeface="Arial"/>
            </a:endParaRPr>
          </a:p>
        </p:txBody>
      </p:sp>
      <p:sp>
        <p:nvSpPr>
          <p:cNvPr id="33" name="Shape 205">
            <a:extLst>
              <a:ext uri="{FF2B5EF4-FFF2-40B4-BE49-F238E27FC236}">
                <a16:creationId xmlns:a16="http://schemas.microsoft.com/office/drawing/2014/main" id="{390C41D4-5C4B-4D99-BACB-AE644E4729CA}"/>
              </a:ext>
            </a:extLst>
          </p:cNvPr>
          <p:cNvSpPr txBox="1"/>
          <p:nvPr/>
        </p:nvSpPr>
        <p:spPr>
          <a:xfrm>
            <a:off x="1727200" y="1506738"/>
            <a:ext cx="8414327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  <a:sym typeface="Arial"/>
              </a:rPr>
              <a:t>The ultimate goal is to achieve a sustainable step-change in customer experience through the provision of better customer information</a:t>
            </a:r>
            <a:endParaRPr kumimoji="0" sz="1100" b="1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Raleway Medium"/>
              <a:ea typeface="+mn-ea"/>
              <a:cs typeface="+mn-cs"/>
              <a:sym typeface="Arial"/>
            </a:endParaRPr>
          </a:p>
        </p:txBody>
      </p:sp>
      <p:sp>
        <p:nvSpPr>
          <p:cNvPr id="25" name="Title 13">
            <a:extLst>
              <a:ext uri="{FF2B5EF4-FFF2-40B4-BE49-F238E27FC236}">
                <a16:creationId xmlns:a16="http://schemas.microsoft.com/office/drawing/2014/main" id="{0CCD40ED-13BF-412C-96DE-268747041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03" y="6985"/>
            <a:ext cx="11473593" cy="74621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2800"/>
              <a:t>What is the Smarter Information Programme?</a:t>
            </a:r>
          </a:p>
        </p:txBody>
      </p:sp>
    </p:spTree>
    <p:extLst>
      <p:ext uri="{BB962C8B-B14F-4D97-AF65-F5344CB8AC3E}">
        <p14:creationId xmlns:p14="http://schemas.microsoft.com/office/powerpoint/2010/main" val="21631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6DCB1-464E-40E8-90BC-E0905B771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Why will it be different this time?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B86764-DA62-4254-9C2B-D9DED48285F8}"/>
              </a:ext>
            </a:extLst>
          </p:cNvPr>
          <p:cNvSpPr txBox="1"/>
          <p:nvPr/>
        </p:nvSpPr>
        <p:spPr>
          <a:xfrm>
            <a:off x="359202" y="5558627"/>
            <a:ext cx="36233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55F0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We have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55F0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extensive stakeholder engagement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55F0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at a work package level with TOCs, 3</a:t>
            </a:r>
            <a:r>
              <a:rPr kumimoji="0" lang="en-GB" sz="1400" b="0" i="0" u="none" strike="noStrike" kern="1200" cap="none" spc="0" normalizeH="0" baseline="30000" noProof="0">
                <a:ln>
                  <a:noFill/>
                </a:ln>
                <a:solidFill>
                  <a:srgbClr val="F55F0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rd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55F0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 Party Retailers, Transport Focus, ORR, RDG and NR</a:t>
            </a: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3910181D-189B-4D64-8694-144A392688C3}"/>
              </a:ext>
            </a:extLst>
          </p:cNvPr>
          <p:cNvSpPr/>
          <p:nvPr/>
        </p:nvSpPr>
        <p:spPr>
          <a:xfrm>
            <a:off x="346046" y="1296093"/>
            <a:ext cx="3528985" cy="440076"/>
          </a:xfrm>
          <a:prstGeom prst="homePlate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We know why we are doing this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A81DF9B-2A1D-4794-A08A-0BD4DB6DAC16}"/>
              </a:ext>
            </a:extLst>
          </p:cNvPr>
          <p:cNvSpPr/>
          <p:nvPr/>
        </p:nvSpPr>
        <p:spPr>
          <a:xfrm>
            <a:off x="238539" y="1146411"/>
            <a:ext cx="3744000" cy="3831973"/>
          </a:xfrm>
          <a:prstGeom prst="roundRect">
            <a:avLst>
              <a:gd name="adj" fmla="val 5090"/>
            </a:avLst>
          </a:prstGeom>
          <a:noFill/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12000" rtlCol="0" anchor="ctr"/>
          <a:lstStyle/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We have a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clear mandate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from the reports published by the ORR and RDG in 2019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We have made a series of commitments to the ORR and they are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holding us to account</a:t>
            </a:r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rgbClr val="5F2895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Everything we are doing is based on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extensive customer research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and insight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077AA26-E1EC-47A5-BBE9-7999D5B8F8C1}"/>
              </a:ext>
            </a:extLst>
          </p:cNvPr>
          <p:cNvSpPr/>
          <p:nvPr/>
        </p:nvSpPr>
        <p:spPr>
          <a:xfrm>
            <a:off x="4250102" y="1146411"/>
            <a:ext cx="3744000" cy="3831973"/>
          </a:xfrm>
          <a:prstGeom prst="roundRect">
            <a:avLst>
              <a:gd name="adj" fmla="val 5514"/>
            </a:avLst>
          </a:prstGeom>
          <a:noFill/>
          <a:ln w="28575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12000" rtlCol="0" anchor="ctr"/>
          <a:lstStyle/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The programme is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cross-industry led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, by RDG, TOCs and NR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We have identified the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root cause of issues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and set-up a wide range of work packages across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people, process and technology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We have a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lean and effective project management approach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that is focused on value rather than reporting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F8B1E04-8C9F-4F05-AD71-0CCE4D97A0A6}"/>
              </a:ext>
            </a:extLst>
          </p:cNvPr>
          <p:cNvSpPr/>
          <p:nvPr/>
        </p:nvSpPr>
        <p:spPr>
          <a:xfrm>
            <a:off x="8261666" y="1146410"/>
            <a:ext cx="3744000" cy="3831973"/>
          </a:xfrm>
          <a:prstGeom prst="roundRect">
            <a:avLst>
              <a:gd name="adj" fmla="val 5727"/>
            </a:avLst>
          </a:prstGeom>
          <a:noFill/>
          <a:ln w="28575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12000" rtlCol="0" anchor="ctr"/>
          <a:lstStyle/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We are clear that in order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to deliver on the mandate we will require funding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and are engaging with the DfT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Across the many TOCs, owning groups, 3</a:t>
            </a:r>
            <a:r>
              <a:rPr kumimoji="0" lang="en-GB" sz="1400" b="0" i="0" u="none" strike="noStrike" kern="1200" cap="none" spc="0" normalizeH="0" baseline="30000" noProof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rd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 party suppliers and retailers and NR Regions and Routes, we are aware of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the need to build a consensus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and are engaging widely accordingly</a:t>
            </a:r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19B3875F-19B5-4D7F-868C-56C4A262299C}"/>
              </a:ext>
            </a:extLst>
          </p:cNvPr>
          <p:cNvSpPr/>
          <p:nvPr/>
        </p:nvSpPr>
        <p:spPr>
          <a:xfrm>
            <a:off x="4357609" y="1302652"/>
            <a:ext cx="3528985" cy="440076"/>
          </a:xfrm>
          <a:prstGeom prst="homePlat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We have set it up the right way</a:t>
            </a:r>
          </a:p>
        </p:txBody>
      </p:sp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2E02E880-7C28-492B-9E96-FF77C3F430CF}"/>
              </a:ext>
            </a:extLst>
          </p:cNvPr>
          <p:cNvSpPr/>
          <p:nvPr/>
        </p:nvSpPr>
        <p:spPr>
          <a:xfrm>
            <a:off x="8377123" y="1309211"/>
            <a:ext cx="3528985" cy="440076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We are clear on the challenges we face and are mitigating risks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21E77A3-100C-4AF5-A553-A372ED1349FD}"/>
              </a:ext>
            </a:extLst>
          </p:cNvPr>
          <p:cNvSpPr/>
          <p:nvPr/>
        </p:nvSpPr>
        <p:spPr>
          <a:xfrm>
            <a:off x="238538" y="5128066"/>
            <a:ext cx="11767128" cy="1581639"/>
          </a:xfrm>
          <a:prstGeom prst="roundRect">
            <a:avLst>
              <a:gd name="adj" fmla="val 11894"/>
            </a:avLst>
          </a:prstGeom>
          <a:noFill/>
          <a:ln w="285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26D9D905-29C0-4B3B-AD43-E430212F8224}"/>
              </a:ext>
            </a:extLst>
          </p:cNvPr>
          <p:cNvSpPr/>
          <p:nvPr/>
        </p:nvSpPr>
        <p:spPr>
          <a:xfrm>
            <a:off x="359202" y="5218286"/>
            <a:ext cx="11546906" cy="343621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We are bringing the industry with us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BBA50E-E2F3-42CA-B5DC-C51D50FA8672}"/>
              </a:ext>
            </a:extLst>
          </p:cNvPr>
          <p:cNvSpPr txBox="1"/>
          <p:nvPr/>
        </p:nvSpPr>
        <p:spPr>
          <a:xfrm>
            <a:off x="359202" y="700821"/>
            <a:ext cx="1195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Previous programmes have tried to transform customer information and not been successful; we have taken significant steps to address this: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93ED28-B869-4870-9F47-244965B1D130}"/>
              </a:ext>
            </a:extLst>
          </p:cNvPr>
          <p:cNvSpPr txBox="1"/>
          <p:nvPr/>
        </p:nvSpPr>
        <p:spPr>
          <a:xfrm>
            <a:off x="4357609" y="5666349"/>
            <a:ext cx="36364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55F0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We are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55F0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connected in with other industry initiatives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55F0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and understand the dependencies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12578E-67DB-4A9C-AA5C-BF6C01FCFD2D}"/>
              </a:ext>
            </a:extLst>
          </p:cNvPr>
          <p:cNvSpPr txBox="1"/>
          <p:nvPr/>
        </p:nvSpPr>
        <p:spPr>
          <a:xfrm>
            <a:off x="8356016" y="5666349"/>
            <a:ext cx="36233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55F0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We are accountable to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55F0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multiple industry governance forums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55F0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to ensure alignment and control</a:t>
            </a:r>
          </a:p>
        </p:txBody>
      </p:sp>
    </p:spTree>
    <p:extLst>
      <p:ext uri="{BB962C8B-B14F-4D97-AF65-F5344CB8AC3E}">
        <p14:creationId xmlns:p14="http://schemas.microsoft.com/office/powerpoint/2010/main" val="2737349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B9F33B22-39E3-4369-B71A-9F8F1E5B43DD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GB" sz="2800" b="1" dirty="0"/>
              <a:t>What will our Customers See?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6687AC-D792-4ED9-BAC9-6EF1809EBE3B}"/>
              </a:ext>
            </a:extLst>
          </p:cNvPr>
          <p:cNvSpPr txBox="1"/>
          <p:nvPr/>
        </p:nvSpPr>
        <p:spPr>
          <a:xfrm>
            <a:off x="633194" y="754027"/>
            <a:ext cx="218283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Current pain points*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461C81E-715F-4CA5-BD16-53CD442ABB6A}"/>
              </a:ext>
            </a:extLst>
          </p:cNvPr>
          <p:cNvSpPr txBox="1"/>
          <p:nvPr/>
        </p:nvSpPr>
        <p:spPr>
          <a:xfrm>
            <a:off x="2720780" y="754027"/>
            <a:ext cx="1542806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Achievements so far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4B855E0-51D3-4294-99C8-D555E951E9CB}"/>
              </a:ext>
            </a:extLst>
          </p:cNvPr>
          <p:cNvSpPr txBox="1"/>
          <p:nvPr/>
        </p:nvSpPr>
        <p:spPr>
          <a:xfrm>
            <a:off x="5177376" y="754027"/>
            <a:ext cx="76825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2022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6AAA74B-38A9-4AA9-A584-5843AF787B3B}"/>
              </a:ext>
            </a:extLst>
          </p:cNvPr>
          <p:cNvGrpSpPr/>
          <p:nvPr/>
        </p:nvGrpSpPr>
        <p:grpSpPr>
          <a:xfrm>
            <a:off x="-383484" y="879563"/>
            <a:ext cx="12253592" cy="5723278"/>
            <a:chOff x="-92285" y="877372"/>
            <a:chExt cx="12253592" cy="572327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2FB9C4E-BF37-4FD4-9A28-B3FE183851A0}"/>
                </a:ext>
              </a:extLst>
            </p:cNvPr>
            <p:cNvSpPr/>
            <p:nvPr/>
          </p:nvSpPr>
          <p:spPr>
            <a:xfrm rot="3529898">
              <a:off x="4148178" y="-3363091"/>
              <a:ext cx="3561239" cy="12042165"/>
            </a:xfrm>
            <a:custGeom>
              <a:avLst/>
              <a:gdLst>
                <a:gd name="connsiteX0" fmla="*/ 0 w 2248240"/>
                <a:gd name="connsiteY0" fmla="*/ 0 h 1642369"/>
                <a:gd name="connsiteX1" fmla="*/ 2248240 w 2248240"/>
                <a:gd name="connsiteY1" fmla="*/ 0 h 1642369"/>
                <a:gd name="connsiteX2" fmla="*/ 2248240 w 2248240"/>
                <a:gd name="connsiteY2" fmla="*/ 1642369 h 1642369"/>
                <a:gd name="connsiteX3" fmla="*/ 0 w 2248240"/>
                <a:gd name="connsiteY3" fmla="*/ 1642369 h 1642369"/>
                <a:gd name="connsiteX4" fmla="*/ 0 w 2248240"/>
                <a:gd name="connsiteY4" fmla="*/ 0 h 1642369"/>
                <a:gd name="connsiteX0" fmla="*/ 0 w 2248240"/>
                <a:gd name="connsiteY0" fmla="*/ 0 h 1642369"/>
                <a:gd name="connsiteX1" fmla="*/ 2248240 w 2248240"/>
                <a:gd name="connsiteY1" fmla="*/ 0 h 1642369"/>
                <a:gd name="connsiteX2" fmla="*/ 2248240 w 2248240"/>
                <a:gd name="connsiteY2" fmla="*/ 1642369 h 1642369"/>
                <a:gd name="connsiteX3" fmla="*/ 878026 w 2248240"/>
                <a:gd name="connsiteY3" fmla="*/ 659260 h 1642369"/>
                <a:gd name="connsiteX4" fmla="*/ 0 w 2248240"/>
                <a:gd name="connsiteY4" fmla="*/ 0 h 1642369"/>
                <a:gd name="connsiteX0" fmla="*/ 0 w 2831132"/>
                <a:gd name="connsiteY0" fmla="*/ 5556960 h 7199329"/>
                <a:gd name="connsiteX1" fmla="*/ 2831132 w 2831132"/>
                <a:gd name="connsiteY1" fmla="*/ 0 h 7199329"/>
                <a:gd name="connsiteX2" fmla="*/ 2248240 w 2831132"/>
                <a:gd name="connsiteY2" fmla="*/ 7199329 h 7199329"/>
                <a:gd name="connsiteX3" fmla="*/ 878026 w 2831132"/>
                <a:gd name="connsiteY3" fmla="*/ 6216220 h 7199329"/>
                <a:gd name="connsiteX4" fmla="*/ 0 w 2831132"/>
                <a:gd name="connsiteY4" fmla="*/ 5556960 h 7199329"/>
                <a:gd name="connsiteX0" fmla="*/ 0 w 2325588"/>
                <a:gd name="connsiteY0" fmla="*/ 8212099 h 9854468"/>
                <a:gd name="connsiteX1" fmla="*/ 2325588 w 2325588"/>
                <a:gd name="connsiteY1" fmla="*/ 0 h 9854468"/>
                <a:gd name="connsiteX2" fmla="*/ 2248240 w 2325588"/>
                <a:gd name="connsiteY2" fmla="*/ 9854468 h 9854468"/>
                <a:gd name="connsiteX3" fmla="*/ 878026 w 2325588"/>
                <a:gd name="connsiteY3" fmla="*/ 8871359 h 9854468"/>
                <a:gd name="connsiteX4" fmla="*/ 0 w 2325588"/>
                <a:gd name="connsiteY4" fmla="*/ 8212099 h 9854468"/>
                <a:gd name="connsiteX0" fmla="*/ 0 w 2325588"/>
                <a:gd name="connsiteY0" fmla="*/ 8212099 h 9404371"/>
                <a:gd name="connsiteX1" fmla="*/ 2325588 w 2325588"/>
                <a:gd name="connsiteY1" fmla="*/ 0 h 9404371"/>
                <a:gd name="connsiteX2" fmla="*/ 1815366 w 2325588"/>
                <a:gd name="connsiteY2" fmla="*/ 9404371 h 9404371"/>
                <a:gd name="connsiteX3" fmla="*/ 878026 w 2325588"/>
                <a:gd name="connsiteY3" fmla="*/ 8871359 h 9404371"/>
                <a:gd name="connsiteX4" fmla="*/ 0 w 2325588"/>
                <a:gd name="connsiteY4" fmla="*/ 8212099 h 9404371"/>
                <a:gd name="connsiteX0" fmla="*/ 0 w 2325588"/>
                <a:gd name="connsiteY0" fmla="*/ 8212099 h 9404371"/>
                <a:gd name="connsiteX1" fmla="*/ 2325588 w 2325588"/>
                <a:gd name="connsiteY1" fmla="*/ 0 h 9404371"/>
                <a:gd name="connsiteX2" fmla="*/ 1815366 w 2325588"/>
                <a:gd name="connsiteY2" fmla="*/ 9404371 h 9404371"/>
                <a:gd name="connsiteX3" fmla="*/ 931722 w 2325588"/>
                <a:gd name="connsiteY3" fmla="*/ 8800107 h 9404371"/>
                <a:gd name="connsiteX4" fmla="*/ 0 w 2325588"/>
                <a:gd name="connsiteY4" fmla="*/ 8212099 h 9404371"/>
                <a:gd name="connsiteX0" fmla="*/ 0 w 2325588"/>
                <a:gd name="connsiteY0" fmla="*/ 8212099 h 9404371"/>
                <a:gd name="connsiteX1" fmla="*/ 2325588 w 2325588"/>
                <a:gd name="connsiteY1" fmla="*/ 0 h 9404371"/>
                <a:gd name="connsiteX2" fmla="*/ 1815366 w 2325588"/>
                <a:gd name="connsiteY2" fmla="*/ 9404371 h 9404371"/>
                <a:gd name="connsiteX3" fmla="*/ 917889 w 2325588"/>
                <a:gd name="connsiteY3" fmla="*/ 8822866 h 9404371"/>
                <a:gd name="connsiteX4" fmla="*/ 0 w 2325588"/>
                <a:gd name="connsiteY4" fmla="*/ 8212099 h 9404371"/>
                <a:gd name="connsiteX0" fmla="*/ 0 w 2325588"/>
                <a:gd name="connsiteY0" fmla="*/ 8212099 h 9449332"/>
                <a:gd name="connsiteX1" fmla="*/ 2325588 w 2325588"/>
                <a:gd name="connsiteY1" fmla="*/ 0 h 9449332"/>
                <a:gd name="connsiteX2" fmla="*/ 1943788 w 2325588"/>
                <a:gd name="connsiteY2" fmla="*/ 9449332 h 9449332"/>
                <a:gd name="connsiteX3" fmla="*/ 917889 w 2325588"/>
                <a:gd name="connsiteY3" fmla="*/ 8822866 h 9449332"/>
                <a:gd name="connsiteX4" fmla="*/ 0 w 2325588"/>
                <a:gd name="connsiteY4" fmla="*/ 8212099 h 9449332"/>
                <a:gd name="connsiteX0" fmla="*/ 0 w 2325588"/>
                <a:gd name="connsiteY0" fmla="*/ 8212099 h 9449332"/>
                <a:gd name="connsiteX1" fmla="*/ 2325588 w 2325588"/>
                <a:gd name="connsiteY1" fmla="*/ 0 h 9449332"/>
                <a:gd name="connsiteX2" fmla="*/ 1943788 w 2325588"/>
                <a:gd name="connsiteY2" fmla="*/ 9449332 h 9449332"/>
                <a:gd name="connsiteX3" fmla="*/ 966787 w 2325588"/>
                <a:gd name="connsiteY3" fmla="*/ 8832078 h 9449332"/>
                <a:gd name="connsiteX4" fmla="*/ 0 w 2325588"/>
                <a:gd name="connsiteY4" fmla="*/ 8212099 h 9449332"/>
                <a:gd name="connsiteX0" fmla="*/ 0 w 2309077"/>
                <a:gd name="connsiteY0" fmla="*/ 8253479 h 9449332"/>
                <a:gd name="connsiteX1" fmla="*/ 2309077 w 2309077"/>
                <a:gd name="connsiteY1" fmla="*/ 0 h 9449332"/>
                <a:gd name="connsiteX2" fmla="*/ 1927277 w 2309077"/>
                <a:gd name="connsiteY2" fmla="*/ 9449332 h 9449332"/>
                <a:gd name="connsiteX3" fmla="*/ 950276 w 2309077"/>
                <a:gd name="connsiteY3" fmla="*/ 8832078 h 9449332"/>
                <a:gd name="connsiteX4" fmla="*/ 0 w 2309077"/>
                <a:gd name="connsiteY4" fmla="*/ 8253479 h 9449332"/>
                <a:gd name="connsiteX0" fmla="*/ 0 w 2309373"/>
                <a:gd name="connsiteY0" fmla="*/ 8305468 h 9501321"/>
                <a:gd name="connsiteX1" fmla="*/ 2309373 w 2309373"/>
                <a:gd name="connsiteY1" fmla="*/ 0 h 9501321"/>
                <a:gd name="connsiteX2" fmla="*/ 1927277 w 2309373"/>
                <a:gd name="connsiteY2" fmla="*/ 9501321 h 9501321"/>
                <a:gd name="connsiteX3" fmla="*/ 950276 w 2309373"/>
                <a:gd name="connsiteY3" fmla="*/ 8884067 h 9501321"/>
                <a:gd name="connsiteX4" fmla="*/ 0 w 2309373"/>
                <a:gd name="connsiteY4" fmla="*/ 8305468 h 9501321"/>
                <a:gd name="connsiteX0" fmla="*/ 0 w 2309373"/>
                <a:gd name="connsiteY0" fmla="*/ 8305468 h 9455309"/>
                <a:gd name="connsiteX1" fmla="*/ 2309373 w 2309373"/>
                <a:gd name="connsiteY1" fmla="*/ 0 h 9455309"/>
                <a:gd name="connsiteX2" fmla="*/ 1903177 w 2309373"/>
                <a:gd name="connsiteY2" fmla="*/ 9455309 h 9455309"/>
                <a:gd name="connsiteX3" fmla="*/ 950276 w 2309373"/>
                <a:gd name="connsiteY3" fmla="*/ 8884067 h 9455309"/>
                <a:gd name="connsiteX4" fmla="*/ 0 w 2309373"/>
                <a:gd name="connsiteY4" fmla="*/ 8305468 h 9455309"/>
                <a:gd name="connsiteX0" fmla="*/ 0 w 2309373"/>
                <a:gd name="connsiteY0" fmla="*/ 8305468 h 9472190"/>
                <a:gd name="connsiteX1" fmla="*/ 2309373 w 2309373"/>
                <a:gd name="connsiteY1" fmla="*/ 0 h 9472190"/>
                <a:gd name="connsiteX2" fmla="*/ 1913740 w 2309373"/>
                <a:gd name="connsiteY2" fmla="*/ 9472190 h 9472190"/>
                <a:gd name="connsiteX3" fmla="*/ 950276 w 2309373"/>
                <a:gd name="connsiteY3" fmla="*/ 8884067 h 9472190"/>
                <a:gd name="connsiteX4" fmla="*/ 0 w 2309373"/>
                <a:gd name="connsiteY4" fmla="*/ 8305468 h 9472190"/>
                <a:gd name="connsiteX0" fmla="*/ 0 w 2309373"/>
                <a:gd name="connsiteY0" fmla="*/ 8305468 h 9530453"/>
                <a:gd name="connsiteX1" fmla="*/ 2309373 w 2309373"/>
                <a:gd name="connsiteY1" fmla="*/ 0 h 9530453"/>
                <a:gd name="connsiteX2" fmla="*/ 1940814 w 2309373"/>
                <a:gd name="connsiteY2" fmla="*/ 9530453 h 9530453"/>
                <a:gd name="connsiteX3" fmla="*/ 950276 w 2309373"/>
                <a:gd name="connsiteY3" fmla="*/ 8884067 h 9530453"/>
                <a:gd name="connsiteX4" fmla="*/ 0 w 2309373"/>
                <a:gd name="connsiteY4" fmla="*/ 8305468 h 9530453"/>
                <a:gd name="connsiteX0" fmla="*/ 0 w 2309373"/>
                <a:gd name="connsiteY0" fmla="*/ 8305468 h 9489072"/>
                <a:gd name="connsiteX1" fmla="*/ 2309373 w 2309373"/>
                <a:gd name="connsiteY1" fmla="*/ 0 h 9489072"/>
                <a:gd name="connsiteX2" fmla="*/ 1924302 w 2309373"/>
                <a:gd name="connsiteY2" fmla="*/ 9489072 h 9489072"/>
                <a:gd name="connsiteX3" fmla="*/ 950276 w 2309373"/>
                <a:gd name="connsiteY3" fmla="*/ 8884067 h 9489072"/>
                <a:gd name="connsiteX4" fmla="*/ 0 w 2309373"/>
                <a:gd name="connsiteY4" fmla="*/ 8305468 h 9489072"/>
                <a:gd name="connsiteX0" fmla="*/ 0 w 2309669"/>
                <a:gd name="connsiteY0" fmla="*/ 8357457 h 9541061"/>
                <a:gd name="connsiteX1" fmla="*/ 2309669 w 2309669"/>
                <a:gd name="connsiteY1" fmla="*/ 0 h 9541061"/>
                <a:gd name="connsiteX2" fmla="*/ 1924302 w 2309669"/>
                <a:gd name="connsiteY2" fmla="*/ 9541061 h 9541061"/>
                <a:gd name="connsiteX3" fmla="*/ 950276 w 2309669"/>
                <a:gd name="connsiteY3" fmla="*/ 8936056 h 9541061"/>
                <a:gd name="connsiteX4" fmla="*/ 0 w 2309669"/>
                <a:gd name="connsiteY4" fmla="*/ 8357457 h 9541061"/>
                <a:gd name="connsiteX0" fmla="*/ 0 w 2314576"/>
                <a:gd name="connsiteY0" fmla="*/ 8417065 h 9600669"/>
                <a:gd name="connsiteX1" fmla="*/ 2314576 w 2314576"/>
                <a:gd name="connsiteY1" fmla="*/ 0 h 9600669"/>
                <a:gd name="connsiteX2" fmla="*/ 1924302 w 2314576"/>
                <a:gd name="connsiteY2" fmla="*/ 9600669 h 9600669"/>
                <a:gd name="connsiteX3" fmla="*/ 950276 w 2314576"/>
                <a:gd name="connsiteY3" fmla="*/ 8995664 h 9600669"/>
                <a:gd name="connsiteX4" fmla="*/ 0 w 2314576"/>
                <a:gd name="connsiteY4" fmla="*/ 8417065 h 9600669"/>
                <a:gd name="connsiteX0" fmla="*/ 0 w 2318585"/>
                <a:gd name="connsiteY0" fmla="*/ 8462982 h 9646586"/>
                <a:gd name="connsiteX1" fmla="*/ 2318585 w 2318585"/>
                <a:gd name="connsiteY1" fmla="*/ 0 h 9646586"/>
                <a:gd name="connsiteX2" fmla="*/ 1924302 w 2318585"/>
                <a:gd name="connsiteY2" fmla="*/ 9646586 h 9646586"/>
                <a:gd name="connsiteX3" fmla="*/ 950276 w 2318585"/>
                <a:gd name="connsiteY3" fmla="*/ 9041581 h 9646586"/>
                <a:gd name="connsiteX4" fmla="*/ 0 w 2318585"/>
                <a:gd name="connsiteY4" fmla="*/ 8462982 h 9646586"/>
                <a:gd name="connsiteX0" fmla="*/ 0 w 2293443"/>
                <a:gd name="connsiteY0" fmla="*/ 8437275 h 9620879"/>
                <a:gd name="connsiteX1" fmla="*/ 2293443 w 2293443"/>
                <a:gd name="connsiteY1" fmla="*/ 0 h 9620879"/>
                <a:gd name="connsiteX2" fmla="*/ 1924302 w 2293443"/>
                <a:gd name="connsiteY2" fmla="*/ 9620879 h 9620879"/>
                <a:gd name="connsiteX3" fmla="*/ 950276 w 2293443"/>
                <a:gd name="connsiteY3" fmla="*/ 9015874 h 9620879"/>
                <a:gd name="connsiteX4" fmla="*/ 0 w 2293443"/>
                <a:gd name="connsiteY4" fmla="*/ 8437275 h 9620879"/>
                <a:gd name="connsiteX0" fmla="*/ 0 w 2650051"/>
                <a:gd name="connsiteY0" fmla="*/ 8728579 h 9912183"/>
                <a:gd name="connsiteX1" fmla="*/ 2650051 w 2650051"/>
                <a:gd name="connsiteY1" fmla="*/ 0 h 9912183"/>
                <a:gd name="connsiteX2" fmla="*/ 1924302 w 2650051"/>
                <a:gd name="connsiteY2" fmla="*/ 9912183 h 9912183"/>
                <a:gd name="connsiteX3" fmla="*/ 950276 w 2650051"/>
                <a:gd name="connsiteY3" fmla="*/ 9307178 h 9912183"/>
                <a:gd name="connsiteX4" fmla="*/ 0 w 2650051"/>
                <a:gd name="connsiteY4" fmla="*/ 8728579 h 9912183"/>
                <a:gd name="connsiteX0" fmla="*/ 0 w 2866231"/>
                <a:gd name="connsiteY0" fmla="*/ 8640644 h 9912183"/>
                <a:gd name="connsiteX1" fmla="*/ 2866231 w 2866231"/>
                <a:gd name="connsiteY1" fmla="*/ 0 h 9912183"/>
                <a:gd name="connsiteX2" fmla="*/ 2140482 w 2866231"/>
                <a:gd name="connsiteY2" fmla="*/ 9912183 h 9912183"/>
                <a:gd name="connsiteX3" fmla="*/ 1166456 w 2866231"/>
                <a:gd name="connsiteY3" fmla="*/ 9307178 h 9912183"/>
                <a:gd name="connsiteX4" fmla="*/ 0 w 2866231"/>
                <a:gd name="connsiteY4" fmla="*/ 8640644 h 9912183"/>
                <a:gd name="connsiteX0" fmla="*/ 0 w 2872225"/>
                <a:gd name="connsiteY0" fmla="*/ 8650309 h 9912183"/>
                <a:gd name="connsiteX1" fmla="*/ 2872225 w 2872225"/>
                <a:gd name="connsiteY1" fmla="*/ 0 h 9912183"/>
                <a:gd name="connsiteX2" fmla="*/ 2146476 w 2872225"/>
                <a:gd name="connsiteY2" fmla="*/ 9912183 h 9912183"/>
                <a:gd name="connsiteX3" fmla="*/ 1172450 w 2872225"/>
                <a:gd name="connsiteY3" fmla="*/ 9307178 h 9912183"/>
                <a:gd name="connsiteX4" fmla="*/ 0 w 2872225"/>
                <a:gd name="connsiteY4" fmla="*/ 8650309 h 9912183"/>
                <a:gd name="connsiteX0" fmla="*/ 0 w 2872225"/>
                <a:gd name="connsiteY0" fmla="*/ 8650309 h 9793221"/>
                <a:gd name="connsiteX1" fmla="*/ 2872225 w 2872225"/>
                <a:gd name="connsiteY1" fmla="*/ 0 h 9793221"/>
                <a:gd name="connsiteX2" fmla="*/ 1922463 w 2872225"/>
                <a:gd name="connsiteY2" fmla="*/ 9793221 h 9793221"/>
                <a:gd name="connsiteX3" fmla="*/ 1172450 w 2872225"/>
                <a:gd name="connsiteY3" fmla="*/ 9307178 h 9793221"/>
                <a:gd name="connsiteX4" fmla="*/ 0 w 2872225"/>
                <a:gd name="connsiteY4" fmla="*/ 8650309 h 9793221"/>
                <a:gd name="connsiteX0" fmla="*/ 0 w 3007267"/>
                <a:gd name="connsiteY0" fmla="*/ 8840219 h 9983131"/>
                <a:gd name="connsiteX1" fmla="*/ 3007267 w 3007267"/>
                <a:gd name="connsiteY1" fmla="*/ 0 h 9983131"/>
                <a:gd name="connsiteX2" fmla="*/ 1922463 w 3007267"/>
                <a:gd name="connsiteY2" fmla="*/ 9983131 h 9983131"/>
                <a:gd name="connsiteX3" fmla="*/ 1172450 w 3007267"/>
                <a:gd name="connsiteY3" fmla="*/ 9497088 h 9983131"/>
                <a:gd name="connsiteX4" fmla="*/ 0 w 3007267"/>
                <a:gd name="connsiteY4" fmla="*/ 8840219 h 9983131"/>
                <a:gd name="connsiteX0" fmla="*/ 0 w 3007267"/>
                <a:gd name="connsiteY0" fmla="*/ 8840219 h 9967736"/>
                <a:gd name="connsiteX1" fmla="*/ 3007267 w 3007267"/>
                <a:gd name="connsiteY1" fmla="*/ 0 h 9967736"/>
                <a:gd name="connsiteX2" fmla="*/ 1952313 w 3007267"/>
                <a:gd name="connsiteY2" fmla="*/ 9967736 h 9967736"/>
                <a:gd name="connsiteX3" fmla="*/ 1172450 w 3007267"/>
                <a:gd name="connsiteY3" fmla="*/ 9497088 h 9967736"/>
                <a:gd name="connsiteX4" fmla="*/ 0 w 3007267"/>
                <a:gd name="connsiteY4" fmla="*/ 8840219 h 9967736"/>
                <a:gd name="connsiteX0" fmla="*/ 0 w 3022131"/>
                <a:gd name="connsiteY0" fmla="*/ 8831450 h 9967736"/>
                <a:gd name="connsiteX1" fmla="*/ 3022131 w 3022131"/>
                <a:gd name="connsiteY1" fmla="*/ 0 h 9967736"/>
                <a:gd name="connsiteX2" fmla="*/ 1967177 w 3022131"/>
                <a:gd name="connsiteY2" fmla="*/ 9967736 h 9967736"/>
                <a:gd name="connsiteX3" fmla="*/ 1187314 w 3022131"/>
                <a:gd name="connsiteY3" fmla="*/ 9497088 h 9967736"/>
                <a:gd name="connsiteX4" fmla="*/ 0 w 3022131"/>
                <a:gd name="connsiteY4" fmla="*/ 8831450 h 996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2131" h="9967736">
                  <a:moveTo>
                    <a:pt x="0" y="8831450"/>
                  </a:moveTo>
                  <a:lnTo>
                    <a:pt x="3022131" y="0"/>
                  </a:lnTo>
                  <a:lnTo>
                    <a:pt x="1967177" y="9967736"/>
                  </a:lnTo>
                  <a:lnTo>
                    <a:pt x="1187314" y="9497088"/>
                  </a:lnTo>
                  <a:lnTo>
                    <a:pt x="0" y="8831450"/>
                  </a:lnTo>
                  <a:close/>
                </a:path>
              </a:pathLst>
            </a:custGeom>
            <a:solidFill>
              <a:srgbClr val="E1FF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60022389-2120-4A59-885C-69653472D688}"/>
                </a:ext>
              </a:extLst>
            </p:cNvPr>
            <p:cNvSpPr/>
            <p:nvPr/>
          </p:nvSpPr>
          <p:spPr>
            <a:xfrm rot="16200000">
              <a:off x="6433692" y="558757"/>
              <a:ext cx="5303191" cy="6001917"/>
            </a:xfrm>
            <a:custGeom>
              <a:avLst/>
              <a:gdLst>
                <a:gd name="connsiteX0" fmla="*/ 0 w 5173827"/>
                <a:gd name="connsiteY0" fmla="*/ 5631851 h 5631851"/>
                <a:gd name="connsiteX1" fmla="*/ 0 w 5173827"/>
                <a:gd name="connsiteY1" fmla="*/ 0 h 5631851"/>
                <a:gd name="connsiteX2" fmla="*/ 5173827 w 5173827"/>
                <a:gd name="connsiteY2" fmla="*/ 5631851 h 5631851"/>
                <a:gd name="connsiteX3" fmla="*/ 0 w 5173827"/>
                <a:gd name="connsiteY3" fmla="*/ 5631851 h 5631851"/>
                <a:gd name="connsiteX0" fmla="*/ 27296 w 5201123"/>
                <a:gd name="connsiteY0" fmla="*/ 5754681 h 5754681"/>
                <a:gd name="connsiteX1" fmla="*/ 0 w 5201123"/>
                <a:gd name="connsiteY1" fmla="*/ 0 h 5754681"/>
                <a:gd name="connsiteX2" fmla="*/ 5201123 w 5201123"/>
                <a:gd name="connsiteY2" fmla="*/ 5754681 h 5754681"/>
                <a:gd name="connsiteX3" fmla="*/ 27296 w 5201123"/>
                <a:gd name="connsiteY3" fmla="*/ 5754681 h 5754681"/>
                <a:gd name="connsiteX0" fmla="*/ 27296 w 5201123"/>
                <a:gd name="connsiteY0" fmla="*/ 5754681 h 5754681"/>
                <a:gd name="connsiteX1" fmla="*/ 0 w 5201123"/>
                <a:gd name="connsiteY1" fmla="*/ 0 h 5754681"/>
                <a:gd name="connsiteX2" fmla="*/ 5201123 w 5201123"/>
                <a:gd name="connsiteY2" fmla="*/ 5563612 h 5754681"/>
                <a:gd name="connsiteX3" fmla="*/ 27296 w 5201123"/>
                <a:gd name="connsiteY3" fmla="*/ 5754681 h 5754681"/>
                <a:gd name="connsiteX0" fmla="*/ 27296 w 5201123"/>
                <a:gd name="connsiteY0" fmla="*/ 5536317 h 5563612"/>
                <a:gd name="connsiteX1" fmla="*/ 0 w 5201123"/>
                <a:gd name="connsiteY1" fmla="*/ 0 h 5563612"/>
                <a:gd name="connsiteX2" fmla="*/ 5201123 w 5201123"/>
                <a:gd name="connsiteY2" fmla="*/ 5563612 h 5563612"/>
                <a:gd name="connsiteX3" fmla="*/ 27296 w 5201123"/>
                <a:gd name="connsiteY3" fmla="*/ 5536317 h 5563612"/>
                <a:gd name="connsiteX0" fmla="*/ 27296 w 5201123"/>
                <a:gd name="connsiteY0" fmla="*/ 5910786 h 5910786"/>
                <a:gd name="connsiteX1" fmla="*/ 0 w 5201123"/>
                <a:gd name="connsiteY1" fmla="*/ 0 h 5910786"/>
                <a:gd name="connsiteX2" fmla="*/ 5201123 w 5201123"/>
                <a:gd name="connsiteY2" fmla="*/ 5563612 h 5910786"/>
                <a:gd name="connsiteX3" fmla="*/ 27296 w 5201123"/>
                <a:gd name="connsiteY3" fmla="*/ 5910786 h 5910786"/>
                <a:gd name="connsiteX0" fmla="*/ 27296 w 5192416"/>
                <a:gd name="connsiteY0" fmla="*/ 5910786 h 5910786"/>
                <a:gd name="connsiteX1" fmla="*/ 0 w 5192416"/>
                <a:gd name="connsiteY1" fmla="*/ 0 h 5910786"/>
                <a:gd name="connsiteX2" fmla="*/ 5192416 w 5192416"/>
                <a:gd name="connsiteY2" fmla="*/ 5859707 h 5910786"/>
                <a:gd name="connsiteX3" fmla="*/ 27296 w 5192416"/>
                <a:gd name="connsiteY3" fmla="*/ 5910786 h 5910786"/>
                <a:gd name="connsiteX0" fmla="*/ 27296 w 5192416"/>
                <a:gd name="connsiteY0" fmla="*/ 5849826 h 5859707"/>
                <a:gd name="connsiteX1" fmla="*/ 0 w 5192416"/>
                <a:gd name="connsiteY1" fmla="*/ 0 h 5859707"/>
                <a:gd name="connsiteX2" fmla="*/ 5192416 w 5192416"/>
                <a:gd name="connsiteY2" fmla="*/ 5859707 h 5859707"/>
                <a:gd name="connsiteX3" fmla="*/ 27296 w 5192416"/>
                <a:gd name="connsiteY3" fmla="*/ 5849826 h 5859707"/>
                <a:gd name="connsiteX0" fmla="*/ 44714 w 5192416"/>
                <a:gd name="connsiteY0" fmla="*/ 5841118 h 5859707"/>
                <a:gd name="connsiteX1" fmla="*/ 0 w 5192416"/>
                <a:gd name="connsiteY1" fmla="*/ 0 h 5859707"/>
                <a:gd name="connsiteX2" fmla="*/ 5192416 w 5192416"/>
                <a:gd name="connsiteY2" fmla="*/ 5859707 h 5859707"/>
                <a:gd name="connsiteX3" fmla="*/ 44714 w 5192416"/>
                <a:gd name="connsiteY3" fmla="*/ 5841118 h 5859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2416" h="5859707">
                  <a:moveTo>
                    <a:pt x="44714" y="5841118"/>
                  </a:moveTo>
                  <a:lnTo>
                    <a:pt x="0" y="0"/>
                  </a:lnTo>
                  <a:lnTo>
                    <a:pt x="5192416" y="5859707"/>
                  </a:lnTo>
                  <a:lnTo>
                    <a:pt x="44714" y="584111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3BF1950A-1972-4A4E-A84E-62B3235CF3AE}"/>
                </a:ext>
              </a:extLst>
            </p:cNvPr>
            <p:cNvSpPr/>
            <p:nvPr/>
          </p:nvSpPr>
          <p:spPr>
            <a:xfrm rot="5400000">
              <a:off x="5295179" y="-3240876"/>
              <a:ext cx="2518209" cy="11033090"/>
            </a:xfrm>
            <a:custGeom>
              <a:avLst/>
              <a:gdLst>
                <a:gd name="connsiteX0" fmla="*/ 0 w 2518209"/>
                <a:gd name="connsiteY0" fmla="*/ 10736999 h 10736999"/>
                <a:gd name="connsiteX1" fmla="*/ 0 w 2518209"/>
                <a:gd name="connsiteY1" fmla="*/ 0 h 10736999"/>
                <a:gd name="connsiteX2" fmla="*/ 2518209 w 2518209"/>
                <a:gd name="connsiteY2" fmla="*/ 10736999 h 10736999"/>
                <a:gd name="connsiteX3" fmla="*/ 0 w 2518209"/>
                <a:gd name="connsiteY3" fmla="*/ 10736999 h 10736999"/>
                <a:gd name="connsiteX0" fmla="*/ 0 w 2518209"/>
                <a:gd name="connsiteY0" fmla="*/ 11033090 h 11033090"/>
                <a:gd name="connsiteX1" fmla="*/ 8708 w 2518209"/>
                <a:gd name="connsiteY1" fmla="*/ 0 h 11033090"/>
                <a:gd name="connsiteX2" fmla="*/ 2518209 w 2518209"/>
                <a:gd name="connsiteY2" fmla="*/ 11033090 h 11033090"/>
                <a:gd name="connsiteX3" fmla="*/ 0 w 2518209"/>
                <a:gd name="connsiteY3" fmla="*/ 11033090 h 1103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8209" h="11033090">
                  <a:moveTo>
                    <a:pt x="0" y="11033090"/>
                  </a:moveTo>
                  <a:cubicBezTo>
                    <a:pt x="2903" y="7355393"/>
                    <a:pt x="5805" y="3677697"/>
                    <a:pt x="8708" y="0"/>
                  </a:cubicBezTo>
                  <a:lnTo>
                    <a:pt x="2518209" y="11033090"/>
                  </a:lnTo>
                  <a:lnTo>
                    <a:pt x="0" y="1103309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2A4B17C-B5CA-4ABA-993E-BA2826D4E951}"/>
                </a:ext>
              </a:extLst>
            </p:cNvPr>
            <p:cNvSpPr/>
            <p:nvPr/>
          </p:nvSpPr>
          <p:spPr>
            <a:xfrm>
              <a:off x="836580" y="954773"/>
              <a:ext cx="285803" cy="532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sp>
          <p:nvSpPr>
            <p:cNvPr id="18" name="Right Triangle 17">
              <a:extLst>
                <a:ext uri="{FF2B5EF4-FFF2-40B4-BE49-F238E27FC236}">
                  <a16:creationId xmlns:a16="http://schemas.microsoft.com/office/drawing/2014/main" id="{2AD67F75-D7F7-44C0-BCBA-242CFFFB7F99}"/>
                </a:ext>
              </a:extLst>
            </p:cNvPr>
            <p:cNvSpPr/>
            <p:nvPr/>
          </p:nvSpPr>
          <p:spPr>
            <a:xfrm rot="16200000">
              <a:off x="4010621" y="-1854356"/>
              <a:ext cx="5172336" cy="10937658"/>
            </a:xfrm>
            <a:custGeom>
              <a:avLst/>
              <a:gdLst>
                <a:gd name="connsiteX0" fmla="*/ 0 w 5551099"/>
                <a:gd name="connsiteY0" fmla="*/ 6045239 h 6045239"/>
                <a:gd name="connsiteX1" fmla="*/ 0 w 5551099"/>
                <a:gd name="connsiteY1" fmla="*/ 0 h 6045239"/>
                <a:gd name="connsiteX2" fmla="*/ 5551099 w 5551099"/>
                <a:gd name="connsiteY2" fmla="*/ 6045239 h 6045239"/>
                <a:gd name="connsiteX3" fmla="*/ 0 w 5551099"/>
                <a:gd name="connsiteY3" fmla="*/ 6045239 h 6045239"/>
                <a:gd name="connsiteX0" fmla="*/ 0 w 5695478"/>
                <a:gd name="connsiteY0" fmla="*/ 5612103 h 6045239"/>
                <a:gd name="connsiteX1" fmla="*/ 144379 w 5695478"/>
                <a:gd name="connsiteY1" fmla="*/ 0 h 6045239"/>
                <a:gd name="connsiteX2" fmla="*/ 5695478 w 5695478"/>
                <a:gd name="connsiteY2" fmla="*/ 6045239 h 6045239"/>
                <a:gd name="connsiteX3" fmla="*/ 0 w 5695478"/>
                <a:gd name="connsiteY3" fmla="*/ 5612103 h 6045239"/>
                <a:gd name="connsiteX0" fmla="*/ 160422 w 5855900"/>
                <a:gd name="connsiteY0" fmla="*/ 4761872 h 5195008"/>
                <a:gd name="connsiteX1" fmla="*/ 0 w 5855900"/>
                <a:gd name="connsiteY1" fmla="*/ 0 h 5195008"/>
                <a:gd name="connsiteX2" fmla="*/ 5855900 w 5855900"/>
                <a:gd name="connsiteY2" fmla="*/ 5195008 h 5195008"/>
                <a:gd name="connsiteX3" fmla="*/ 160422 w 5855900"/>
                <a:gd name="connsiteY3" fmla="*/ 4761872 h 5195008"/>
                <a:gd name="connsiteX0" fmla="*/ 160422 w 5679437"/>
                <a:gd name="connsiteY0" fmla="*/ 4761872 h 10200144"/>
                <a:gd name="connsiteX1" fmla="*/ 0 w 5679437"/>
                <a:gd name="connsiteY1" fmla="*/ 0 h 10200144"/>
                <a:gd name="connsiteX2" fmla="*/ 5679437 w 5679437"/>
                <a:gd name="connsiteY2" fmla="*/ 10200144 h 10200144"/>
                <a:gd name="connsiteX3" fmla="*/ 160422 w 5679437"/>
                <a:gd name="connsiteY3" fmla="*/ 4761872 h 10200144"/>
                <a:gd name="connsiteX0" fmla="*/ 55647 w 5574662"/>
                <a:gd name="connsiteY0" fmla="*/ 4571372 h 10009644"/>
                <a:gd name="connsiteX1" fmla="*/ 0 w 5574662"/>
                <a:gd name="connsiteY1" fmla="*/ 0 h 10009644"/>
                <a:gd name="connsiteX2" fmla="*/ 5574662 w 5574662"/>
                <a:gd name="connsiteY2" fmla="*/ 10009644 h 10009644"/>
                <a:gd name="connsiteX3" fmla="*/ 55647 w 5574662"/>
                <a:gd name="connsiteY3" fmla="*/ 4571372 h 10009644"/>
                <a:gd name="connsiteX0" fmla="*/ 27072 w 5546087"/>
                <a:gd name="connsiteY0" fmla="*/ 4561847 h 10000119"/>
                <a:gd name="connsiteX1" fmla="*/ 0 w 5546087"/>
                <a:gd name="connsiteY1" fmla="*/ 0 h 10000119"/>
                <a:gd name="connsiteX2" fmla="*/ 5546087 w 5546087"/>
                <a:gd name="connsiteY2" fmla="*/ 10000119 h 10000119"/>
                <a:gd name="connsiteX3" fmla="*/ 27072 w 5546087"/>
                <a:gd name="connsiteY3" fmla="*/ 4561847 h 10000119"/>
                <a:gd name="connsiteX0" fmla="*/ 27072 w 5604144"/>
                <a:gd name="connsiteY0" fmla="*/ 4561847 h 9768110"/>
                <a:gd name="connsiteX1" fmla="*/ 0 w 5604144"/>
                <a:gd name="connsiteY1" fmla="*/ 0 h 9768110"/>
                <a:gd name="connsiteX2" fmla="*/ 5604144 w 5604144"/>
                <a:gd name="connsiteY2" fmla="*/ 9768110 h 9768110"/>
                <a:gd name="connsiteX3" fmla="*/ 27072 w 5604144"/>
                <a:gd name="connsiteY3" fmla="*/ 4561847 h 9768110"/>
                <a:gd name="connsiteX0" fmla="*/ 0 w 5577072"/>
                <a:gd name="connsiteY0" fmla="*/ 5435304 h 10641567"/>
                <a:gd name="connsiteX1" fmla="*/ 89037 w 5577072"/>
                <a:gd name="connsiteY1" fmla="*/ 0 h 10641567"/>
                <a:gd name="connsiteX2" fmla="*/ 5577072 w 5577072"/>
                <a:gd name="connsiteY2" fmla="*/ 10641567 h 10641567"/>
                <a:gd name="connsiteX3" fmla="*/ 0 w 5577072"/>
                <a:gd name="connsiteY3" fmla="*/ 5435304 h 10641567"/>
                <a:gd name="connsiteX0" fmla="*/ 1 w 5519019"/>
                <a:gd name="connsiteY0" fmla="*/ 5107758 h 10641567"/>
                <a:gd name="connsiteX1" fmla="*/ 30984 w 5519019"/>
                <a:gd name="connsiteY1" fmla="*/ 0 h 10641567"/>
                <a:gd name="connsiteX2" fmla="*/ 5519019 w 5519019"/>
                <a:gd name="connsiteY2" fmla="*/ 10641567 h 10641567"/>
                <a:gd name="connsiteX3" fmla="*/ 1 w 5519019"/>
                <a:gd name="connsiteY3" fmla="*/ 5107758 h 10641567"/>
                <a:gd name="connsiteX0" fmla="*/ 0 w 5519018"/>
                <a:gd name="connsiteY0" fmla="*/ 5107758 h 10641567"/>
                <a:gd name="connsiteX1" fmla="*/ 30983 w 5519018"/>
                <a:gd name="connsiteY1" fmla="*/ 0 h 10641567"/>
                <a:gd name="connsiteX2" fmla="*/ 5519018 w 5519018"/>
                <a:gd name="connsiteY2" fmla="*/ 10641567 h 10641567"/>
                <a:gd name="connsiteX3" fmla="*/ 0 w 5519018"/>
                <a:gd name="connsiteY3" fmla="*/ 5107758 h 10641567"/>
                <a:gd name="connsiteX0" fmla="*/ 0 w 5500496"/>
                <a:gd name="connsiteY0" fmla="*/ 5107758 h 10937658"/>
                <a:gd name="connsiteX1" fmla="*/ 30983 w 5500496"/>
                <a:gd name="connsiteY1" fmla="*/ 0 h 10937658"/>
                <a:gd name="connsiteX2" fmla="*/ 5500496 w 5500496"/>
                <a:gd name="connsiteY2" fmla="*/ 10937658 h 10937658"/>
                <a:gd name="connsiteX3" fmla="*/ 0 w 5500496"/>
                <a:gd name="connsiteY3" fmla="*/ 5107758 h 10937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0496" h="10937658">
                  <a:moveTo>
                    <a:pt x="0" y="5107758"/>
                  </a:moveTo>
                  <a:lnTo>
                    <a:pt x="30983" y="0"/>
                  </a:lnTo>
                  <a:lnTo>
                    <a:pt x="5500496" y="10937658"/>
                  </a:lnTo>
                  <a:lnTo>
                    <a:pt x="0" y="510775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A5FCB02-2A6B-4B02-8FB6-4DCAB722E846}"/>
                </a:ext>
              </a:extLst>
            </p:cNvPr>
            <p:cNvSpPr/>
            <p:nvPr/>
          </p:nvSpPr>
          <p:spPr>
            <a:xfrm rot="5400000">
              <a:off x="6399976" y="1507986"/>
              <a:ext cx="45719" cy="101396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3184877-87DD-4120-A232-41DED29FC588}"/>
                </a:ext>
              </a:extLst>
            </p:cNvPr>
            <p:cNvSpPr/>
            <p:nvPr/>
          </p:nvSpPr>
          <p:spPr>
            <a:xfrm>
              <a:off x="3797431" y="964523"/>
              <a:ext cx="8245389" cy="4035416"/>
            </a:xfrm>
            <a:custGeom>
              <a:avLst/>
              <a:gdLst>
                <a:gd name="connsiteX0" fmla="*/ 201795 w 2777355"/>
                <a:gd name="connsiteY0" fmla="*/ 0 h 1515551"/>
                <a:gd name="connsiteX1" fmla="*/ 262755 w 2777355"/>
                <a:gd name="connsiteY1" fmla="*/ 1417320 h 1515551"/>
                <a:gd name="connsiteX2" fmla="*/ 2777355 w 2777355"/>
                <a:gd name="connsiteY2" fmla="*/ 1280160 h 151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77355" h="1515551">
                  <a:moveTo>
                    <a:pt x="201795" y="0"/>
                  </a:moveTo>
                  <a:cubicBezTo>
                    <a:pt x="17645" y="601980"/>
                    <a:pt x="-166505" y="1203960"/>
                    <a:pt x="262755" y="1417320"/>
                  </a:cubicBezTo>
                  <a:cubicBezTo>
                    <a:pt x="692015" y="1630680"/>
                    <a:pt x="1734685" y="1455420"/>
                    <a:pt x="2777355" y="128016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086EDD3-CD44-4E29-B982-6D23637A0CA1}"/>
                </a:ext>
              </a:extLst>
            </p:cNvPr>
            <p:cNvSpPr/>
            <p:nvPr/>
          </p:nvSpPr>
          <p:spPr>
            <a:xfrm>
              <a:off x="2316430" y="1016562"/>
              <a:ext cx="9757030" cy="4691511"/>
            </a:xfrm>
            <a:custGeom>
              <a:avLst/>
              <a:gdLst>
                <a:gd name="connsiteX0" fmla="*/ 201795 w 2777355"/>
                <a:gd name="connsiteY0" fmla="*/ 0 h 1515551"/>
                <a:gd name="connsiteX1" fmla="*/ 262755 w 2777355"/>
                <a:gd name="connsiteY1" fmla="*/ 1417320 h 1515551"/>
                <a:gd name="connsiteX2" fmla="*/ 2777355 w 2777355"/>
                <a:gd name="connsiteY2" fmla="*/ 1280160 h 151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77355" h="1515551">
                  <a:moveTo>
                    <a:pt x="201795" y="0"/>
                  </a:moveTo>
                  <a:cubicBezTo>
                    <a:pt x="17645" y="601980"/>
                    <a:pt x="-166505" y="1203960"/>
                    <a:pt x="262755" y="1417320"/>
                  </a:cubicBezTo>
                  <a:cubicBezTo>
                    <a:pt x="692015" y="1630680"/>
                    <a:pt x="1734685" y="1455420"/>
                    <a:pt x="2777355" y="128016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44231D0-9FCE-48DA-BC79-7BF80B5729E7}"/>
                </a:ext>
              </a:extLst>
            </p:cNvPr>
            <p:cNvSpPr/>
            <p:nvPr/>
          </p:nvSpPr>
          <p:spPr>
            <a:xfrm rot="5400000">
              <a:off x="6535357" y="590612"/>
              <a:ext cx="91065" cy="111608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9179557-2C35-40B7-923A-35C34CE90F23}"/>
                </a:ext>
              </a:extLst>
            </p:cNvPr>
            <p:cNvSpPr/>
            <p:nvPr/>
          </p:nvSpPr>
          <p:spPr>
            <a:xfrm>
              <a:off x="7165509" y="902235"/>
              <a:ext cx="4923214" cy="2578477"/>
            </a:xfrm>
            <a:custGeom>
              <a:avLst/>
              <a:gdLst>
                <a:gd name="connsiteX0" fmla="*/ 201795 w 2777355"/>
                <a:gd name="connsiteY0" fmla="*/ 0 h 1515551"/>
                <a:gd name="connsiteX1" fmla="*/ 262755 w 2777355"/>
                <a:gd name="connsiteY1" fmla="*/ 1417320 h 1515551"/>
                <a:gd name="connsiteX2" fmla="*/ 2777355 w 2777355"/>
                <a:gd name="connsiteY2" fmla="*/ 1280160 h 1515551"/>
                <a:gd name="connsiteX0" fmla="*/ 160701 w 2736261"/>
                <a:gd name="connsiteY0" fmla="*/ 0 h 1684432"/>
                <a:gd name="connsiteX1" fmla="*/ 299689 w 2736261"/>
                <a:gd name="connsiteY1" fmla="*/ 1621006 h 1684432"/>
                <a:gd name="connsiteX2" fmla="*/ 2736261 w 2736261"/>
                <a:gd name="connsiteY2" fmla="*/ 1280160 h 1684432"/>
                <a:gd name="connsiteX0" fmla="*/ 233274 w 2808834"/>
                <a:gd name="connsiteY0" fmla="*/ 0 h 1653216"/>
                <a:gd name="connsiteX1" fmla="*/ 241706 w 2808834"/>
                <a:gd name="connsiteY1" fmla="*/ 1585505 h 1653216"/>
                <a:gd name="connsiteX2" fmla="*/ 2808834 w 2808834"/>
                <a:gd name="connsiteY2" fmla="*/ 1280160 h 1653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08834" h="1653216">
                  <a:moveTo>
                    <a:pt x="233274" y="0"/>
                  </a:moveTo>
                  <a:cubicBezTo>
                    <a:pt x="49124" y="601980"/>
                    <a:pt x="-187554" y="1372145"/>
                    <a:pt x="241706" y="1585505"/>
                  </a:cubicBezTo>
                  <a:cubicBezTo>
                    <a:pt x="670966" y="1798865"/>
                    <a:pt x="1766164" y="1455420"/>
                    <a:pt x="2808834" y="128016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</p:grp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2373439F-4910-473B-9938-19469E7C24CF}"/>
              </a:ext>
            </a:extLst>
          </p:cNvPr>
          <p:cNvSpPr/>
          <p:nvPr/>
        </p:nvSpPr>
        <p:spPr>
          <a:xfrm>
            <a:off x="11530834" y="786588"/>
            <a:ext cx="524332" cy="50494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ED2832-63E7-4E3C-8C4B-EF96F9FDECC7}"/>
              </a:ext>
            </a:extLst>
          </p:cNvPr>
          <p:cNvSpPr/>
          <p:nvPr/>
        </p:nvSpPr>
        <p:spPr>
          <a:xfrm>
            <a:off x="1248883" y="6583468"/>
            <a:ext cx="273050" cy="80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AAB264-958A-4CCD-833B-166136448E03}"/>
              </a:ext>
            </a:extLst>
          </p:cNvPr>
          <p:cNvSpPr/>
          <p:nvPr/>
        </p:nvSpPr>
        <p:spPr>
          <a:xfrm>
            <a:off x="178169" y="1016563"/>
            <a:ext cx="557396" cy="24515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At home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1B399DC-E23B-4054-87C8-C9D5F288352A}"/>
              </a:ext>
            </a:extLst>
          </p:cNvPr>
          <p:cNvSpPr/>
          <p:nvPr/>
        </p:nvSpPr>
        <p:spPr>
          <a:xfrm>
            <a:off x="178168" y="3662609"/>
            <a:ext cx="557396" cy="2451552"/>
          </a:xfrm>
          <a:prstGeom prst="rect">
            <a:avLst/>
          </a:prstGeom>
          <a:solidFill>
            <a:srgbClr val="006E40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6E40">
                    <a:lumMod val="50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At stations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479BFFE-3D9E-4E39-A936-695FCB1480BA}"/>
              </a:ext>
            </a:extLst>
          </p:cNvPr>
          <p:cNvSpPr/>
          <p:nvPr/>
        </p:nvSpPr>
        <p:spPr>
          <a:xfrm rot="5400000">
            <a:off x="3177826" y="3936779"/>
            <a:ext cx="413559" cy="504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Onboard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6B9CA4E-560D-4732-AFBE-CD9BBA2C6146}"/>
              </a:ext>
            </a:extLst>
          </p:cNvPr>
          <p:cNvSpPr/>
          <p:nvPr/>
        </p:nvSpPr>
        <p:spPr>
          <a:xfrm rot="5400000">
            <a:off x="8765610" y="3622538"/>
            <a:ext cx="413557" cy="56702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55F00">
                    <a:lumMod val="50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When speaking to industry staff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0C8B51-DE65-4092-8EEC-8554759389DA}"/>
              </a:ext>
            </a:extLst>
          </p:cNvPr>
          <p:cNvSpPr txBox="1"/>
          <p:nvPr/>
        </p:nvSpPr>
        <p:spPr>
          <a:xfrm>
            <a:off x="891337" y="1335095"/>
            <a:ext cx="1663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am not communicated with in advance of travel”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F3D86B-E265-426D-969D-8404CFBBAC84}"/>
              </a:ext>
            </a:extLst>
          </p:cNvPr>
          <p:cNvSpPr txBox="1"/>
          <p:nvPr/>
        </p:nvSpPr>
        <p:spPr>
          <a:xfrm>
            <a:off x="891338" y="1835051"/>
            <a:ext cx="1362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“Its hard to find all the info I need before travel”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0E1A659-2978-4BE6-B246-F2E635158EE5}"/>
              </a:ext>
            </a:extLst>
          </p:cNvPr>
          <p:cNvSpPr txBox="1"/>
          <p:nvPr/>
        </p:nvSpPr>
        <p:spPr>
          <a:xfrm>
            <a:off x="2734051" y="1184568"/>
            <a:ext cx="1285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“Some operators now inform me if the train I have booked has changed”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5E76D3C-645F-4EAC-8240-848225C6BD19}"/>
              </a:ext>
            </a:extLst>
          </p:cNvPr>
          <p:cNvSpPr txBox="1"/>
          <p:nvPr/>
        </p:nvSpPr>
        <p:spPr>
          <a:xfrm>
            <a:off x="7241173" y="1019924"/>
            <a:ext cx="2163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“Real-time updates about station and train facilities are sent to my phone”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6F6A38-D224-4872-93E3-C7AE0A4E27BC}"/>
              </a:ext>
            </a:extLst>
          </p:cNvPr>
          <p:cNvSpPr txBox="1"/>
          <p:nvPr/>
        </p:nvSpPr>
        <p:spPr>
          <a:xfrm rot="21421448">
            <a:off x="3938818" y="1806606"/>
            <a:ext cx="2313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am told if the train is likely to run before I buy my ticket”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3BD12D1-9504-424F-BAF9-DFF070BCAA25}"/>
              </a:ext>
            </a:extLst>
          </p:cNvPr>
          <p:cNvSpPr txBox="1"/>
          <p:nvPr/>
        </p:nvSpPr>
        <p:spPr>
          <a:xfrm>
            <a:off x="4339705" y="1030546"/>
            <a:ext cx="2807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am always notified if the train I have booked is cancelled or changed”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411A4E0-DA4B-4809-BF73-D4795F10856E}"/>
              </a:ext>
            </a:extLst>
          </p:cNvPr>
          <p:cNvSpPr txBox="1"/>
          <p:nvPr/>
        </p:nvSpPr>
        <p:spPr>
          <a:xfrm>
            <a:off x="891338" y="5177616"/>
            <a:ext cx="1455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am not able to manage my schedule whilst waiting”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F72F77A-4019-4E85-9D78-C35D1FE3B39A}"/>
              </a:ext>
            </a:extLst>
          </p:cNvPr>
          <p:cNvSpPr txBox="1"/>
          <p:nvPr/>
        </p:nvSpPr>
        <p:spPr>
          <a:xfrm>
            <a:off x="891339" y="3589673"/>
            <a:ext cx="12247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“The status of my train is not visible”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F832A80-239D-40DD-B779-F895BD939278}"/>
              </a:ext>
            </a:extLst>
          </p:cNvPr>
          <p:cNvSpPr txBox="1"/>
          <p:nvPr/>
        </p:nvSpPr>
        <p:spPr>
          <a:xfrm>
            <a:off x="2185803" y="4028027"/>
            <a:ext cx="14832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“The information on station screens is better and more consistent at NR managed stations”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4031164-9C83-457C-A95B-E59978524304}"/>
              </a:ext>
            </a:extLst>
          </p:cNvPr>
          <p:cNvSpPr txBox="1"/>
          <p:nvPr/>
        </p:nvSpPr>
        <p:spPr>
          <a:xfrm rot="21145962">
            <a:off x="8698089" y="4015633"/>
            <a:ext cx="2616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can generally speak to a member of station staff from any company and they will help me”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C9E369B-5E64-4FFF-9468-2CDD94664C77}"/>
              </a:ext>
            </a:extLst>
          </p:cNvPr>
          <p:cNvSpPr txBox="1"/>
          <p:nvPr/>
        </p:nvSpPr>
        <p:spPr>
          <a:xfrm rot="20706919">
            <a:off x="7985522" y="1911723"/>
            <a:ext cx="1163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“Digital station screens meet my needs”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F6754F4-583C-417C-AC70-89494E3B89F6}"/>
              </a:ext>
            </a:extLst>
          </p:cNvPr>
          <p:cNvSpPr txBox="1"/>
          <p:nvPr/>
        </p:nvSpPr>
        <p:spPr>
          <a:xfrm>
            <a:off x="1581464" y="5827332"/>
            <a:ext cx="4782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“Any delays are not communicated helpfully during my journey”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04A8900-2F08-4EF6-A184-4BFEFDCAD031}"/>
              </a:ext>
            </a:extLst>
          </p:cNvPr>
          <p:cNvSpPr txBox="1"/>
          <p:nvPr/>
        </p:nvSpPr>
        <p:spPr>
          <a:xfrm>
            <a:off x="4331600" y="5352009"/>
            <a:ext cx="2280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hear announcements directly from control on some services”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78B081C-5988-4594-AD22-B7777865D57A}"/>
              </a:ext>
            </a:extLst>
          </p:cNvPr>
          <p:cNvSpPr txBox="1"/>
          <p:nvPr/>
        </p:nvSpPr>
        <p:spPr>
          <a:xfrm>
            <a:off x="6881692" y="5833189"/>
            <a:ext cx="48773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“Staff do not find answers to any questions I have whilst waiting”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32A06A8-1118-4122-B514-7509320EF1E7}"/>
              </a:ext>
            </a:extLst>
          </p:cNvPr>
          <p:cNvSpPr txBox="1"/>
          <p:nvPr/>
        </p:nvSpPr>
        <p:spPr>
          <a:xfrm>
            <a:off x="10644591" y="2018292"/>
            <a:ext cx="1279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“Staff are well informed and help me work out the best thing to do”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B6DFEF7-65A8-40FD-9F9B-84581CE0DA22}"/>
              </a:ext>
            </a:extLst>
          </p:cNvPr>
          <p:cNvSpPr txBox="1"/>
          <p:nvPr/>
        </p:nvSpPr>
        <p:spPr>
          <a:xfrm>
            <a:off x="8082043" y="754027"/>
            <a:ext cx="10918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2023+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ADB1545-1BE0-4A6F-9AB5-01A0FC6DBACB}"/>
              </a:ext>
            </a:extLst>
          </p:cNvPr>
          <p:cNvSpPr txBox="1"/>
          <p:nvPr/>
        </p:nvSpPr>
        <p:spPr>
          <a:xfrm>
            <a:off x="891338" y="4088947"/>
            <a:ext cx="1299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“Any delays are not communicated helpfully while I am waiting”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588345E-A269-4165-A323-3FC4B0477300}"/>
              </a:ext>
            </a:extLst>
          </p:cNvPr>
          <p:cNvSpPr txBox="1"/>
          <p:nvPr/>
        </p:nvSpPr>
        <p:spPr>
          <a:xfrm rot="20876080">
            <a:off x="3923866" y="2206808"/>
            <a:ext cx="2511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“Problems known to the operator are now shown to me further in advance”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F8E522-4D46-4CDB-809C-D09108D62D5A}"/>
              </a:ext>
            </a:extLst>
          </p:cNvPr>
          <p:cNvSpPr txBox="1"/>
          <p:nvPr/>
        </p:nvSpPr>
        <p:spPr>
          <a:xfrm rot="20373353">
            <a:off x="7686794" y="2765922"/>
            <a:ext cx="173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“I hear announcements about my service directly from the control centre”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72634D4-155A-4F63-BBD8-70884CFCBC92}"/>
              </a:ext>
            </a:extLst>
          </p:cNvPr>
          <p:cNvSpPr/>
          <p:nvPr/>
        </p:nvSpPr>
        <p:spPr>
          <a:xfrm>
            <a:off x="8995042" y="27295"/>
            <a:ext cx="3060123" cy="7374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Key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280B0C8-1DDA-485E-9893-B9CF116A7174}"/>
              </a:ext>
            </a:extLst>
          </p:cNvPr>
          <p:cNvSpPr txBox="1"/>
          <p:nvPr/>
        </p:nvSpPr>
        <p:spPr>
          <a:xfrm>
            <a:off x="10808991" y="246531"/>
            <a:ext cx="1710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Funding secured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7B214EF-8103-432A-BBCA-91331FAAE18F}"/>
              </a:ext>
            </a:extLst>
          </p:cNvPr>
          <p:cNvGrpSpPr/>
          <p:nvPr/>
        </p:nvGrpSpPr>
        <p:grpSpPr>
          <a:xfrm>
            <a:off x="10878134" y="2602553"/>
            <a:ext cx="226800" cy="226800"/>
            <a:chOff x="12174991" y="2709026"/>
            <a:chExt cx="226800" cy="226800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9868E7C5-4A94-4F42-A291-7CE03D2CCACA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94" name="Graphic 93" descr="Bullseye outline">
              <a:extLst>
                <a:ext uri="{FF2B5EF4-FFF2-40B4-BE49-F238E27FC236}">
                  <a16:creationId xmlns:a16="http://schemas.microsoft.com/office/drawing/2014/main" id="{DBACB774-B14F-465B-A420-B0AC24A93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35B69AA-F9DA-4927-856E-6B3B09433831}"/>
              </a:ext>
            </a:extLst>
          </p:cNvPr>
          <p:cNvGrpSpPr/>
          <p:nvPr/>
        </p:nvGrpSpPr>
        <p:grpSpPr>
          <a:xfrm>
            <a:off x="8451737" y="2214382"/>
            <a:ext cx="226800" cy="226800"/>
            <a:chOff x="12174991" y="2709026"/>
            <a:chExt cx="226800" cy="226800"/>
          </a:xfrm>
        </p:grpSpPr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0612C38-181C-4836-A830-22470866926B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06" name="Graphic 105" descr="Bullseye outline">
              <a:extLst>
                <a:ext uri="{FF2B5EF4-FFF2-40B4-BE49-F238E27FC236}">
                  <a16:creationId xmlns:a16="http://schemas.microsoft.com/office/drawing/2014/main" id="{F83EFFC3-9A80-4340-B08D-B62D046129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08F0C94-3271-4542-8E4E-789FE72390BC}"/>
              </a:ext>
            </a:extLst>
          </p:cNvPr>
          <p:cNvGrpSpPr/>
          <p:nvPr/>
        </p:nvGrpSpPr>
        <p:grpSpPr>
          <a:xfrm>
            <a:off x="7379587" y="1334802"/>
            <a:ext cx="226800" cy="226800"/>
            <a:chOff x="12174991" y="2709026"/>
            <a:chExt cx="226800" cy="226800"/>
          </a:xfrm>
        </p:grpSpPr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AAFB12DD-BE34-4611-9524-32BBEF09F28E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09" name="Graphic 108" descr="Bullseye outline">
              <a:extLst>
                <a:ext uri="{FF2B5EF4-FFF2-40B4-BE49-F238E27FC236}">
                  <a16:creationId xmlns:a16="http://schemas.microsoft.com/office/drawing/2014/main" id="{DE21DAB9-22B1-46E8-B08C-F30415DC59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127" name="TextBox 126">
            <a:extLst>
              <a:ext uri="{FF2B5EF4-FFF2-40B4-BE49-F238E27FC236}">
                <a16:creationId xmlns:a16="http://schemas.microsoft.com/office/drawing/2014/main" id="{95897EDD-7300-4D2C-B34B-EBB5A34EDF5A}"/>
              </a:ext>
            </a:extLst>
          </p:cNvPr>
          <p:cNvSpPr txBox="1"/>
          <p:nvPr/>
        </p:nvSpPr>
        <p:spPr>
          <a:xfrm>
            <a:off x="3325204" y="4982222"/>
            <a:ext cx="2605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“The delay estimates during disruption are more accurate now as it uses AI”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7FDA7440-7150-4E43-AD81-72DE8EC126B8}"/>
              </a:ext>
            </a:extLst>
          </p:cNvPr>
          <p:cNvSpPr txBox="1"/>
          <p:nvPr/>
        </p:nvSpPr>
        <p:spPr>
          <a:xfrm rot="20705026">
            <a:off x="6916823" y="2202115"/>
            <a:ext cx="1289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can check what facilities are available at the station and on the train”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15B0C29B-F7DD-4337-8AAC-08C3A7100E16}"/>
              </a:ext>
            </a:extLst>
          </p:cNvPr>
          <p:cNvGrpSpPr/>
          <p:nvPr/>
        </p:nvGrpSpPr>
        <p:grpSpPr>
          <a:xfrm>
            <a:off x="7548580" y="2612059"/>
            <a:ext cx="226800" cy="226800"/>
            <a:chOff x="12174991" y="2709026"/>
            <a:chExt cx="226800" cy="226800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F8ED3860-76DA-4EE6-BDC9-0C96C623B9D4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31" name="Graphic 130" descr="Bullseye outline">
              <a:extLst>
                <a:ext uri="{FF2B5EF4-FFF2-40B4-BE49-F238E27FC236}">
                  <a16:creationId xmlns:a16="http://schemas.microsoft.com/office/drawing/2014/main" id="{2BC3EB8C-B642-488F-98D5-4AF8673ED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A6E2471-2E20-4295-852A-2CCBDCDD302F}"/>
              </a:ext>
            </a:extLst>
          </p:cNvPr>
          <p:cNvSpPr txBox="1"/>
          <p:nvPr/>
        </p:nvSpPr>
        <p:spPr>
          <a:xfrm>
            <a:off x="864605" y="6646141"/>
            <a:ext cx="73040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*Taken from industry Wavelength programme</a:t>
            </a:r>
          </a:p>
        </p:txBody>
      </p:sp>
      <p:pic>
        <p:nvPicPr>
          <p:cNvPr id="132" name="Picture 131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7F1970AC-62A9-4915-88EC-14CC1A7BFF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791" y="6693772"/>
            <a:ext cx="197792" cy="163529"/>
          </a:xfrm>
          <a:prstGeom prst="rect">
            <a:avLst/>
          </a:prstGeom>
        </p:spPr>
      </p:pic>
      <p:sp>
        <p:nvSpPr>
          <p:cNvPr id="136" name="TextBox 135">
            <a:extLst>
              <a:ext uri="{FF2B5EF4-FFF2-40B4-BE49-F238E27FC236}">
                <a16:creationId xmlns:a16="http://schemas.microsoft.com/office/drawing/2014/main" id="{AE4839B8-5703-4332-A30A-C5057266FB5D}"/>
              </a:ext>
            </a:extLst>
          </p:cNvPr>
          <p:cNvSpPr txBox="1"/>
          <p:nvPr/>
        </p:nvSpPr>
        <p:spPr>
          <a:xfrm>
            <a:off x="4081339" y="1394611"/>
            <a:ext cx="3193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</a:defRPr>
            </a:lvl1pPr>
          </a:lstStyle>
          <a:p>
            <a:r>
              <a:rPr lang="en-GB" sz="800" dirty="0"/>
              <a:t>“I now only see disruptions that are relevant to me on the National Rail Enquiries bulletin”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0F155A6A-44B3-4E49-9206-F3F3F98E0626}"/>
              </a:ext>
            </a:extLst>
          </p:cNvPr>
          <p:cNvSpPr txBox="1"/>
          <p:nvPr/>
        </p:nvSpPr>
        <p:spPr>
          <a:xfrm>
            <a:off x="6612509" y="3519015"/>
            <a:ext cx="2114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“Announcements are more consistent and less repetitive”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36B51F3D-76B8-4E08-9EFC-4E0322A8BB10}"/>
              </a:ext>
            </a:extLst>
          </p:cNvPr>
          <p:cNvSpPr txBox="1"/>
          <p:nvPr/>
        </p:nvSpPr>
        <p:spPr>
          <a:xfrm rot="20717096">
            <a:off x="3915011" y="3181838"/>
            <a:ext cx="2599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“The information on station screens is better and more more consistent at all stations”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F1CA375-7219-49D9-9A0C-E1678913D848}"/>
              </a:ext>
            </a:extLst>
          </p:cNvPr>
          <p:cNvSpPr txBox="1"/>
          <p:nvPr/>
        </p:nvSpPr>
        <p:spPr>
          <a:xfrm>
            <a:off x="2216907" y="2928239"/>
            <a:ext cx="1320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</a:defRPr>
            </a:lvl1pPr>
          </a:lstStyle>
          <a:p>
            <a:r>
              <a:rPr lang="en-GB" sz="800" dirty="0"/>
              <a:t>“The delay predictions on my phone and at stations are more accurate as they use GPS”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F4C29015-F3C0-4045-80C2-A212AEE0BA4F}"/>
              </a:ext>
            </a:extLst>
          </p:cNvPr>
          <p:cNvGrpSpPr/>
          <p:nvPr/>
        </p:nvGrpSpPr>
        <p:grpSpPr>
          <a:xfrm>
            <a:off x="7619659" y="3683800"/>
            <a:ext cx="226800" cy="226800"/>
            <a:chOff x="12174991" y="2709026"/>
            <a:chExt cx="226800" cy="226800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E4EE889D-E3DB-4E66-AA5C-9EC9EAFB5D23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46" name="Graphic 145" descr="Bullseye outline">
              <a:extLst>
                <a:ext uri="{FF2B5EF4-FFF2-40B4-BE49-F238E27FC236}">
                  <a16:creationId xmlns:a16="http://schemas.microsoft.com/office/drawing/2014/main" id="{81555959-8B74-44EA-A8D0-8523E52B37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147" name="TextBox 146">
            <a:extLst>
              <a:ext uri="{FF2B5EF4-FFF2-40B4-BE49-F238E27FC236}">
                <a16:creationId xmlns:a16="http://schemas.microsoft.com/office/drawing/2014/main" id="{2D57F4F7-1B64-4821-BECE-26C3355E4801}"/>
              </a:ext>
            </a:extLst>
          </p:cNvPr>
          <p:cNvSpPr txBox="1"/>
          <p:nvPr/>
        </p:nvSpPr>
        <p:spPr>
          <a:xfrm>
            <a:off x="10810440" y="507895"/>
            <a:ext cx="1710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Requires funding</a:t>
            </a: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725669-1CB4-4C70-9D14-058D980F3CB8}"/>
              </a:ext>
            </a:extLst>
          </p:cNvPr>
          <p:cNvGrpSpPr/>
          <p:nvPr/>
        </p:nvGrpSpPr>
        <p:grpSpPr>
          <a:xfrm>
            <a:off x="10563882" y="499514"/>
            <a:ext cx="226800" cy="226800"/>
            <a:chOff x="12174991" y="2709026"/>
            <a:chExt cx="226800" cy="226800"/>
          </a:xfrm>
        </p:grpSpPr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6B02076C-D505-4790-A6EC-F8481C324EBF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50" name="Graphic 149" descr="Bullseye outline">
              <a:extLst>
                <a:ext uri="{FF2B5EF4-FFF2-40B4-BE49-F238E27FC236}">
                  <a16:creationId xmlns:a16="http://schemas.microsoft.com/office/drawing/2014/main" id="{16FCA9CF-D51C-4252-A920-F835351A1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6F64161-9954-42FC-B19E-562D3ED1916C}"/>
              </a:ext>
            </a:extLst>
          </p:cNvPr>
          <p:cNvSpPr txBox="1"/>
          <p:nvPr/>
        </p:nvSpPr>
        <p:spPr>
          <a:xfrm rot="21115675">
            <a:off x="9053288" y="3480664"/>
            <a:ext cx="2453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am clear on how I can travel via alternative rail routes if my route is disrupted”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AC1F6927-9064-4306-9E25-6DB0E99B4E8B}"/>
              </a:ext>
            </a:extLst>
          </p:cNvPr>
          <p:cNvSpPr txBox="1"/>
          <p:nvPr/>
        </p:nvSpPr>
        <p:spPr>
          <a:xfrm rot="21115675">
            <a:off x="7585122" y="4892453"/>
            <a:ext cx="3559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“My train company has  published customer pledges for the information they will provide”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0A7A9034-6637-4292-9D3D-1C7A27B06BAE}"/>
              </a:ext>
            </a:extLst>
          </p:cNvPr>
          <p:cNvGrpSpPr/>
          <p:nvPr/>
        </p:nvGrpSpPr>
        <p:grpSpPr>
          <a:xfrm>
            <a:off x="10564399" y="248644"/>
            <a:ext cx="226800" cy="226800"/>
            <a:chOff x="12174991" y="2709026"/>
            <a:chExt cx="226800" cy="226800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981291CA-005F-4F6E-9691-504FA29DF19C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15" name="Graphic 114" descr="Bullseye outline">
              <a:extLst>
                <a:ext uri="{FF2B5EF4-FFF2-40B4-BE49-F238E27FC236}">
                  <a16:creationId xmlns:a16="http://schemas.microsoft.com/office/drawing/2014/main" id="{ABFE55DD-F05A-402A-8A71-625D11073B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8A99488D-7285-4825-9DF2-45FECBD59A7E}"/>
              </a:ext>
            </a:extLst>
          </p:cNvPr>
          <p:cNvGrpSpPr/>
          <p:nvPr/>
        </p:nvGrpSpPr>
        <p:grpSpPr>
          <a:xfrm>
            <a:off x="2797073" y="3479349"/>
            <a:ext cx="226800" cy="226800"/>
            <a:chOff x="12174991" y="2709026"/>
            <a:chExt cx="226800" cy="226800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9EE60ED2-28CA-4037-A9E1-CDB709931DC7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20" name="Graphic 119" descr="Bullseye outline">
              <a:extLst>
                <a:ext uri="{FF2B5EF4-FFF2-40B4-BE49-F238E27FC236}">
                  <a16:creationId xmlns:a16="http://schemas.microsoft.com/office/drawing/2014/main" id="{C050E6A1-4094-4402-A525-1F1722831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63D1179-9195-48E2-8CCF-A12A8F6B9425}"/>
              </a:ext>
            </a:extLst>
          </p:cNvPr>
          <p:cNvGrpSpPr/>
          <p:nvPr/>
        </p:nvGrpSpPr>
        <p:grpSpPr>
          <a:xfrm>
            <a:off x="2919724" y="4438175"/>
            <a:ext cx="226800" cy="226800"/>
            <a:chOff x="12174991" y="2709026"/>
            <a:chExt cx="226800" cy="226800"/>
          </a:xfrm>
        </p:grpSpPr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9DB27B1F-A61A-40DC-A76F-E5F8742E28EA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40" name="Graphic 139" descr="Bullseye outline">
              <a:extLst>
                <a:ext uri="{FF2B5EF4-FFF2-40B4-BE49-F238E27FC236}">
                  <a16:creationId xmlns:a16="http://schemas.microsoft.com/office/drawing/2014/main" id="{DC8843C9-AAC6-466E-8264-9BFA4D445B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85971072-EEBF-4BB7-8B60-E3067BADB149}"/>
              </a:ext>
            </a:extLst>
          </p:cNvPr>
          <p:cNvGrpSpPr/>
          <p:nvPr/>
        </p:nvGrpSpPr>
        <p:grpSpPr>
          <a:xfrm>
            <a:off x="6354533" y="5388806"/>
            <a:ext cx="226800" cy="226800"/>
            <a:chOff x="12174991" y="2709026"/>
            <a:chExt cx="226800" cy="226800"/>
          </a:xfrm>
        </p:grpSpPr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18EC6CEA-3DE8-4B1D-9862-DEB5C24DC75B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54" name="Graphic 153" descr="Bullseye outline">
              <a:extLst>
                <a:ext uri="{FF2B5EF4-FFF2-40B4-BE49-F238E27FC236}">
                  <a16:creationId xmlns:a16="http://schemas.microsoft.com/office/drawing/2014/main" id="{26D969EA-1A32-48E4-BA32-3A57767971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3ACAA890-5337-41A1-8D70-DFACE1D37275}"/>
              </a:ext>
            </a:extLst>
          </p:cNvPr>
          <p:cNvGrpSpPr/>
          <p:nvPr/>
        </p:nvGrpSpPr>
        <p:grpSpPr>
          <a:xfrm>
            <a:off x="5745205" y="3219280"/>
            <a:ext cx="226800" cy="226800"/>
            <a:chOff x="12174991" y="2709026"/>
            <a:chExt cx="226800" cy="226800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FFE95B24-7073-4584-BE30-22AD6D87A98F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57" name="Graphic 156" descr="Bullseye outline">
              <a:extLst>
                <a:ext uri="{FF2B5EF4-FFF2-40B4-BE49-F238E27FC236}">
                  <a16:creationId xmlns:a16="http://schemas.microsoft.com/office/drawing/2014/main" id="{6542058A-CB3D-4595-8237-E6153E55FD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AFF2D7E6-6356-4A26-89A7-7D38A9D5D876}"/>
              </a:ext>
            </a:extLst>
          </p:cNvPr>
          <p:cNvGrpSpPr/>
          <p:nvPr/>
        </p:nvGrpSpPr>
        <p:grpSpPr>
          <a:xfrm>
            <a:off x="6732354" y="1096313"/>
            <a:ext cx="226800" cy="226800"/>
            <a:chOff x="12174991" y="2709026"/>
            <a:chExt cx="226800" cy="226800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43940EF6-5A2E-4EE7-993B-E477374ED402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60" name="Graphic 159" descr="Bullseye outline">
              <a:extLst>
                <a:ext uri="{FF2B5EF4-FFF2-40B4-BE49-F238E27FC236}">
                  <a16:creationId xmlns:a16="http://schemas.microsoft.com/office/drawing/2014/main" id="{637CEE9A-0D4E-4337-AD08-FB6F7E8EE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EB974F24-825B-40B4-9593-004EE873D243}"/>
              </a:ext>
            </a:extLst>
          </p:cNvPr>
          <p:cNvGrpSpPr/>
          <p:nvPr/>
        </p:nvGrpSpPr>
        <p:grpSpPr>
          <a:xfrm>
            <a:off x="6344789" y="1974455"/>
            <a:ext cx="226800" cy="226800"/>
            <a:chOff x="12174991" y="2709026"/>
            <a:chExt cx="226800" cy="226800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34749AE6-CEC6-4F91-8B77-3589817FA0C2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63" name="Graphic 162" descr="Bullseye outline">
              <a:extLst>
                <a:ext uri="{FF2B5EF4-FFF2-40B4-BE49-F238E27FC236}">
                  <a16:creationId xmlns:a16="http://schemas.microsoft.com/office/drawing/2014/main" id="{2E3E7D7D-E2C5-4B2E-A536-A9FA2CD6F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B6A0AD93-5A3D-47A8-A44E-A8A132AB2C70}"/>
              </a:ext>
            </a:extLst>
          </p:cNvPr>
          <p:cNvGrpSpPr/>
          <p:nvPr/>
        </p:nvGrpSpPr>
        <p:grpSpPr>
          <a:xfrm>
            <a:off x="8808782" y="3016997"/>
            <a:ext cx="226800" cy="226800"/>
            <a:chOff x="12174991" y="2709026"/>
            <a:chExt cx="226800" cy="226800"/>
          </a:xfrm>
        </p:grpSpPr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EEE0FB10-50B3-495C-B147-4CC9AEB64CBE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67" name="Graphic 166" descr="Bullseye outline">
              <a:extLst>
                <a:ext uri="{FF2B5EF4-FFF2-40B4-BE49-F238E27FC236}">
                  <a16:creationId xmlns:a16="http://schemas.microsoft.com/office/drawing/2014/main" id="{7B3D15EC-0CB9-429C-A35F-071EC86A2D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C1B54478-8992-4455-95EF-C0DB15D1D35A}"/>
              </a:ext>
            </a:extLst>
          </p:cNvPr>
          <p:cNvGrpSpPr/>
          <p:nvPr/>
        </p:nvGrpSpPr>
        <p:grpSpPr>
          <a:xfrm>
            <a:off x="11165229" y="3954140"/>
            <a:ext cx="226800" cy="226800"/>
            <a:chOff x="12174991" y="2709026"/>
            <a:chExt cx="226800" cy="226800"/>
          </a:xfrm>
        </p:grpSpPr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6AE1E213-2B43-4883-9B17-06152FFD50FE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70" name="Graphic 169" descr="Bullseye outline">
              <a:extLst>
                <a:ext uri="{FF2B5EF4-FFF2-40B4-BE49-F238E27FC236}">
                  <a16:creationId xmlns:a16="http://schemas.microsoft.com/office/drawing/2014/main" id="{315C0928-6061-4A95-A6CC-E1656C7A32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E23A5E0F-A4AC-4D7D-8FF6-0BFB259A975D}"/>
              </a:ext>
            </a:extLst>
          </p:cNvPr>
          <p:cNvSpPr txBox="1"/>
          <p:nvPr/>
        </p:nvSpPr>
        <p:spPr>
          <a:xfrm>
            <a:off x="2423869" y="1788252"/>
            <a:ext cx="12498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see disruption information on the National Rail Enquiries and train company websites more quickly and see less irrelevant repetitive messages”</a:t>
            </a:r>
          </a:p>
        </p:txBody>
      </p:sp>
      <p:pic>
        <p:nvPicPr>
          <p:cNvPr id="9" name="Graphic 8" descr="Checkmark with solid fill">
            <a:extLst>
              <a:ext uri="{FF2B5EF4-FFF2-40B4-BE49-F238E27FC236}">
                <a16:creationId xmlns:a16="http://schemas.microsoft.com/office/drawing/2014/main" id="{5C520502-AB22-4D7F-A631-85FF9BD17D4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309923" y="1616090"/>
            <a:ext cx="149512" cy="149512"/>
          </a:xfrm>
          <a:prstGeom prst="rect">
            <a:avLst/>
          </a:prstGeom>
        </p:spPr>
      </p:pic>
      <p:pic>
        <p:nvPicPr>
          <p:cNvPr id="126" name="Graphic 125" descr="Checkmark with solid fill">
            <a:extLst>
              <a:ext uri="{FF2B5EF4-FFF2-40B4-BE49-F238E27FC236}">
                <a16:creationId xmlns:a16="http://schemas.microsoft.com/office/drawing/2014/main" id="{B05EB280-C248-423D-A153-E0B2AF63323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10571" y="2289992"/>
            <a:ext cx="149512" cy="149512"/>
          </a:xfrm>
          <a:prstGeom prst="rect">
            <a:avLst/>
          </a:prstGeom>
        </p:spPr>
      </p:pic>
      <p:pic>
        <p:nvPicPr>
          <p:cNvPr id="164" name="Graphic 163" descr="Checkmark with solid fill">
            <a:extLst>
              <a:ext uri="{FF2B5EF4-FFF2-40B4-BE49-F238E27FC236}">
                <a16:creationId xmlns:a16="http://schemas.microsoft.com/office/drawing/2014/main" id="{1701648C-2828-40E2-90DD-10DF7F0459E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604536" y="3512687"/>
            <a:ext cx="149512" cy="149512"/>
          </a:xfrm>
          <a:prstGeom prst="rect">
            <a:avLst/>
          </a:prstGeom>
        </p:spPr>
      </p:pic>
      <p:pic>
        <p:nvPicPr>
          <p:cNvPr id="172" name="Graphic 171" descr="Checkmark with solid fill">
            <a:extLst>
              <a:ext uri="{FF2B5EF4-FFF2-40B4-BE49-F238E27FC236}">
                <a16:creationId xmlns:a16="http://schemas.microsoft.com/office/drawing/2014/main" id="{AAB3740F-4D77-4DC8-AAEC-A01C852621E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66650" y="4463424"/>
            <a:ext cx="149512" cy="149512"/>
          </a:xfrm>
          <a:prstGeom prst="rect">
            <a:avLst/>
          </a:prstGeom>
        </p:spPr>
      </p:pic>
      <p:pic>
        <p:nvPicPr>
          <p:cNvPr id="173" name="Graphic 172" descr="Checkmark with solid fill">
            <a:extLst>
              <a:ext uri="{FF2B5EF4-FFF2-40B4-BE49-F238E27FC236}">
                <a16:creationId xmlns:a16="http://schemas.microsoft.com/office/drawing/2014/main" id="{D85F95AD-AB09-4D12-B803-792F13FD4E7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191735" y="5434446"/>
            <a:ext cx="149512" cy="149512"/>
          </a:xfrm>
          <a:prstGeom prst="rect">
            <a:avLst/>
          </a:prstGeom>
        </p:spPr>
      </p:pic>
      <p:pic>
        <p:nvPicPr>
          <p:cNvPr id="174" name="Graphic 173" descr="Checkmark with solid fill">
            <a:extLst>
              <a:ext uri="{FF2B5EF4-FFF2-40B4-BE49-F238E27FC236}">
                <a16:creationId xmlns:a16="http://schemas.microsoft.com/office/drawing/2014/main" id="{47E580B6-CBC7-43DA-B148-0201712CCC1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43645" y="4794647"/>
            <a:ext cx="149512" cy="149512"/>
          </a:xfrm>
          <a:prstGeom prst="rect">
            <a:avLst/>
          </a:prstGeom>
        </p:spPr>
      </p:pic>
      <p:grpSp>
        <p:nvGrpSpPr>
          <p:cNvPr id="175" name="Group 174">
            <a:extLst>
              <a:ext uri="{FF2B5EF4-FFF2-40B4-BE49-F238E27FC236}">
                <a16:creationId xmlns:a16="http://schemas.microsoft.com/office/drawing/2014/main" id="{86BCB56B-BC91-460A-BEFA-126F5DFBF1FB}"/>
              </a:ext>
            </a:extLst>
          </p:cNvPr>
          <p:cNvGrpSpPr/>
          <p:nvPr/>
        </p:nvGrpSpPr>
        <p:grpSpPr>
          <a:xfrm>
            <a:off x="5698876" y="1560249"/>
            <a:ext cx="226800" cy="226800"/>
            <a:chOff x="12174991" y="2709026"/>
            <a:chExt cx="226800" cy="226800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F00EACD3-3AA7-42C1-831F-B5932D53DCCC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77" name="Graphic 176" descr="Bullseye outline">
              <a:extLst>
                <a:ext uri="{FF2B5EF4-FFF2-40B4-BE49-F238E27FC236}">
                  <a16:creationId xmlns:a16="http://schemas.microsoft.com/office/drawing/2014/main" id="{DB3337FE-3F05-46F5-ABC8-3DB192BCE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8E4B1077-BE7C-491A-B4EC-AE916E194C3F}"/>
              </a:ext>
            </a:extLst>
          </p:cNvPr>
          <p:cNvGrpSpPr/>
          <p:nvPr/>
        </p:nvGrpSpPr>
        <p:grpSpPr>
          <a:xfrm>
            <a:off x="6099903" y="1734379"/>
            <a:ext cx="226800" cy="226800"/>
            <a:chOff x="12174991" y="2709026"/>
            <a:chExt cx="226800" cy="226800"/>
          </a:xfrm>
        </p:grpSpPr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B010BA20-7D0D-442C-812E-99457228F407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80" name="Graphic 179" descr="Bullseye outline">
              <a:extLst>
                <a:ext uri="{FF2B5EF4-FFF2-40B4-BE49-F238E27FC236}">
                  <a16:creationId xmlns:a16="http://schemas.microsoft.com/office/drawing/2014/main" id="{D683DCD5-983B-4302-97F0-0F4E2798D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181" name="TextBox 180">
            <a:extLst>
              <a:ext uri="{FF2B5EF4-FFF2-40B4-BE49-F238E27FC236}">
                <a16:creationId xmlns:a16="http://schemas.microsoft.com/office/drawing/2014/main" id="{93858D27-18CE-468A-A16E-2F73B633E206}"/>
              </a:ext>
            </a:extLst>
          </p:cNvPr>
          <p:cNvSpPr txBox="1"/>
          <p:nvPr/>
        </p:nvSpPr>
        <p:spPr>
          <a:xfrm rot="20784497">
            <a:off x="3691560" y="2656017"/>
            <a:ext cx="2973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can check if the lift or escalator at my station is in service before I travel – if it is out of service, I’m told the best thing to do”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69C571BA-ACDB-4650-B235-11BA5628CD69}"/>
              </a:ext>
            </a:extLst>
          </p:cNvPr>
          <p:cNvSpPr txBox="1"/>
          <p:nvPr/>
        </p:nvSpPr>
        <p:spPr>
          <a:xfrm rot="20560772">
            <a:off x="4058603" y="3602807"/>
            <a:ext cx="2599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“More relevant information is shown on the TV/monitor style screens at stations”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BCA14CC6-1DAD-4A30-8F0E-CABE7B83FF23}"/>
              </a:ext>
            </a:extLst>
          </p:cNvPr>
          <p:cNvSpPr txBox="1"/>
          <p:nvPr/>
        </p:nvSpPr>
        <p:spPr>
          <a:xfrm>
            <a:off x="5726728" y="3880210"/>
            <a:ext cx="2712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“The information on train crowding is more consistent”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highlight>
                <a:srgbClr val="FFFF00"/>
              </a:highlight>
              <a:uLnTx/>
              <a:uFillTx/>
              <a:latin typeface="Raleway Medium"/>
              <a:ea typeface="+mn-ea"/>
              <a:cs typeface="+mn-cs"/>
            </a:endParaRPr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07205E9A-E4BD-4F30-AD49-A11DE1C92950}"/>
              </a:ext>
            </a:extLst>
          </p:cNvPr>
          <p:cNvGrpSpPr/>
          <p:nvPr/>
        </p:nvGrpSpPr>
        <p:grpSpPr>
          <a:xfrm>
            <a:off x="6378431" y="4024525"/>
            <a:ext cx="226800" cy="226800"/>
            <a:chOff x="12174991" y="2709026"/>
            <a:chExt cx="226800" cy="226800"/>
          </a:xfrm>
        </p:grpSpPr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03D921A6-94BB-421D-AA8F-0CE1D4772541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87" name="Graphic 186" descr="Bullseye outline">
              <a:extLst>
                <a:ext uri="{FF2B5EF4-FFF2-40B4-BE49-F238E27FC236}">
                  <a16:creationId xmlns:a16="http://schemas.microsoft.com/office/drawing/2014/main" id="{8E7DD539-E6E7-45E5-A8AA-A8E0F7050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pic>
        <p:nvPicPr>
          <p:cNvPr id="193" name="Graphic 192" descr="Checkmark with solid fill">
            <a:extLst>
              <a:ext uri="{FF2B5EF4-FFF2-40B4-BE49-F238E27FC236}">
                <a16:creationId xmlns:a16="http://schemas.microsoft.com/office/drawing/2014/main" id="{F5B16AF3-AA8C-4768-B105-87C51A2C70F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99139" y="305335"/>
            <a:ext cx="149512" cy="149512"/>
          </a:xfrm>
          <a:prstGeom prst="rect">
            <a:avLst/>
          </a:prstGeom>
        </p:spPr>
      </p:pic>
      <p:sp>
        <p:nvSpPr>
          <p:cNvPr id="194" name="TextBox 193">
            <a:extLst>
              <a:ext uri="{FF2B5EF4-FFF2-40B4-BE49-F238E27FC236}">
                <a16:creationId xmlns:a16="http://schemas.microsoft.com/office/drawing/2014/main" id="{5A5AE29D-18CA-40A6-91B3-AB5EC33A9391}"/>
              </a:ext>
            </a:extLst>
          </p:cNvPr>
          <p:cNvSpPr txBox="1"/>
          <p:nvPr/>
        </p:nvSpPr>
        <p:spPr>
          <a:xfrm>
            <a:off x="9236917" y="246917"/>
            <a:ext cx="1710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Delivered</a:t>
            </a:r>
          </a:p>
        </p:txBody>
      </p:sp>
      <p:pic>
        <p:nvPicPr>
          <p:cNvPr id="16" name="Graphic 15" descr="Help outline">
            <a:extLst>
              <a:ext uri="{FF2B5EF4-FFF2-40B4-BE49-F238E27FC236}">
                <a16:creationId xmlns:a16="http://schemas.microsoft.com/office/drawing/2014/main" id="{2520AC7E-FFB1-457A-B8D6-1815D777A5F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045536" y="492408"/>
            <a:ext cx="218900" cy="218900"/>
          </a:xfrm>
          <a:prstGeom prst="rect">
            <a:avLst/>
          </a:prstGeom>
        </p:spPr>
      </p:pic>
      <p:sp>
        <p:nvSpPr>
          <p:cNvPr id="195" name="TextBox 194">
            <a:extLst>
              <a:ext uri="{FF2B5EF4-FFF2-40B4-BE49-F238E27FC236}">
                <a16:creationId xmlns:a16="http://schemas.microsoft.com/office/drawing/2014/main" id="{421B0626-579A-4021-8564-3FCDECCE6690}"/>
              </a:ext>
            </a:extLst>
          </p:cNvPr>
          <p:cNvSpPr txBox="1"/>
          <p:nvPr/>
        </p:nvSpPr>
        <p:spPr>
          <a:xfrm>
            <a:off x="9236917" y="484994"/>
            <a:ext cx="1710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Unconfirmed scope</a:t>
            </a:r>
          </a:p>
        </p:txBody>
      </p:sp>
      <p:pic>
        <p:nvPicPr>
          <p:cNvPr id="196" name="Graphic 195" descr="Help outline">
            <a:extLst>
              <a:ext uri="{FF2B5EF4-FFF2-40B4-BE49-F238E27FC236}">
                <a16:creationId xmlns:a16="http://schemas.microsoft.com/office/drawing/2014/main" id="{19CBE7B2-0A12-4B72-8DE0-387FF11F574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609594" y="1342402"/>
            <a:ext cx="218900" cy="218900"/>
          </a:xfrm>
          <a:prstGeom prst="rect">
            <a:avLst/>
          </a:prstGeom>
        </p:spPr>
      </p:pic>
      <p:pic>
        <p:nvPicPr>
          <p:cNvPr id="197" name="Graphic 196" descr="Help outline">
            <a:extLst>
              <a:ext uri="{FF2B5EF4-FFF2-40B4-BE49-F238E27FC236}">
                <a16:creationId xmlns:a16="http://schemas.microsoft.com/office/drawing/2014/main" id="{49BEE16E-7110-4ACD-8BB9-B7AFA333292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676125" y="2147262"/>
            <a:ext cx="218900" cy="218900"/>
          </a:xfrm>
          <a:prstGeom prst="rect">
            <a:avLst/>
          </a:prstGeom>
        </p:spPr>
      </p:pic>
      <p:pic>
        <p:nvPicPr>
          <p:cNvPr id="198" name="Graphic 197" descr="Help outline">
            <a:extLst>
              <a:ext uri="{FF2B5EF4-FFF2-40B4-BE49-F238E27FC236}">
                <a16:creationId xmlns:a16="http://schemas.microsoft.com/office/drawing/2014/main" id="{3802E3BC-EB8A-4DCE-81D3-2E86EF52B48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124176" y="2588329"/>
            <a:ext cx="218900" cy="218900"/>
          </a:xfrm>
          <a:prstGeom prst="rect">
            <a:avLst/>
          </a:prstGeom>
        </p:spPr>
      </p:pic>
      <p:sp>
        <p:nvSpPr>
          <p:cNvPr id="199" name="TextBox 198">
            <a:extLst>
              <a:ext uri="{FF2B5EF4-FFF2-40B4-BE49-F238E27FC236}">
                <a16:creationId xmlns:a16="http://schemas.microsoft.com/office/drawing/2014/main" id="{C467BDE4-AF8E-4CFF-9363-C55F63267B45}"/>
              </a:ext>
            </a:extLst>
          </p:cNvPr>
          <p:cNvSpPr txBox="1"/>
          <p:nvPr/>
        </p:nvSpPr>
        <p:spPr>
          <a:xfrm>
            <a:off x="4793072" y="4594148"/>
            <a:ext cx="2881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“I’m provided with clearer and more consistent guidance on what to do when there is major disruption”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72690169-9DDC-4EA7-9761-13424DABAFE3}"/>
              </a:ext>
            </a:extLst>
          </p:cNvPr>
          <p:cNvSpPr txBox="1"/>
          <p:nvPr/>
        </p:nvSpPr>
        <p:spPr>
          <a:xfrm>
            <a:off x="891338" y="4775381"/>
            <a:ext cx="1405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am not clear about connections”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CFB4D8CA-EC03-4DF4-BF39-629D9E361B0F}"/>
              </a:ext>
            </a:extLst>
          </p:cNvPr>
          <p:cNvSpPr txBox="1"/>
          <p:nvPr/>
        </p:nvSpPr>
        <p:spPr>
          <a:xfrm>
            <a:off x="891338" y="2321696"/>
            <a:ext cx="1362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can’t see the wider benefits of rail”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556EF8E6-8317-4E79-A033-11D456F339DB}"/>
              </a:ext>
            </a:extLst>
          </p:cNvPr>
          <p:cNvSpPr txBox="1"/>
          <p:nvPr/>
        </p:nvSpPr>
        <p:spPr>
          <a:xfrm>
            <a:off x="891338" y="2808341"/>
            <a:ext cx="1362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 don’t understand different ticket types”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B494A65A-BEF3-4E1E-80A0-2CC836EE35E9}"/>
              </a:ext>
            </a:extLst>
          </p:cNvPr>
          <p:cNvGrpSpPr/>
          <p:nvPr/>
        </p:nvGrpSpPr>
        <p:grpSpPr>
          <a:xfrm>
            <a:off x="4143775" y="3188907"/>
            <a:ext cx="226800" cy="226800"/>
            <a:chOff x="12174991" y="2709026"/>
            <a:chExt cx="226800" cy="226800"/>
          </a:xfrm>
        </p:grpSpPr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60B2ACE1-15B4-4DAD-AF9C-D3CD9FF619D5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90" name="Graphic 189" descr="Bullseye outline">
              <a:extLst>
                <a:ext uri="{FF2B5EF4-FFF2-40B4-BE49-F238E27FC236}">
                  <a16:creationId xmlns:a16="http://schemas.microsoft.com/office/drawing/2014/main" id="{D7BF2ED7-DF4F-4F5B-A701-7A8A64BF4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85A70A45-2DBF-499E-BD45-E7F4F0F481C4}"/>
              </a:ext>
            </a:extLst>
          </p:cNvPr>
          <p:cNvGrpSpPr/>
          <p:nvPr/>
        </p:nvGrpSpPr>
        <p:grpSpPr>
          <a:xfrm>
            <a:off x="6054584" y="4414489"/>
            <a:ext cx="226800" cy="226800"/>
            <a:chOff x="12174991" y="2709026"/>
            <a:chExt cx="226800" cy="226800"/>
          </a:xfrm>
        </p:grpSpPr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378B3B37-EB76-43AF-BDE5-9A9AF3D961F6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203" name="Graphic 202" descr="Bullseye outline">
              <a:extLst>
                <a:ext uri="{FF2B5EF4-FFF2-40B4-BE49-F238E27FC236}">
                  <a16:creationId xmlns:a16="http://schemas.microsoft.com/office/drawing/2014/main" id="{C04C6A0C-E3EC-4786-AFB3-33F703EB5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pic>
        <p:nvPicPr>
          <p:cNvPr id="204" name="Graphic 203" descr="Checkmark with solid fill">
            <a:extLst>
              <a:ext uri="{FF2B5EF4-FFF2-40B4-BE49-F238E27FC236}">
                <a16:creationId xmlns:a16="http://schemas.microsoft.com/office/drawing/2014/main" id="{D70BA755-5FB5-42DB-A23E-FC7FECE7881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22345" y="5175009"/>
            <a:ext cx="149512" cy="149512"/>
          </a:xfrm>
          <a:prstGeom prst="rect">
            <a:avLst/>
          </a:prstGeom>
        </p:spPr>
      </p:pic>
      <p:grpSp>
        <p:nvGrpSpPr>
          <p:cNvPr id="205" name="Group 204">
            <a:extLst>
              <a:ext uri="{FF2B5EF4-FFF2-40B4-BE49-F238E27FC236}">
                <a16:creationId xmlns:a16="http://schemas.microsoft.com/office/drawing/2014/main" id="{1E6CE434-4EC2-4CA8-81C4-5FE22279F5BC}"/>
              </a:ext>
            </a:extLst>
          </p:cNvPr>
          <p:cNvGrpSpPr/>
          <p:nvPr/>
        </p:nvGrpSpPr>
        <p:grpSpPr>
          <a:xfrm>
            <a:off x="4887280" y="5137275"/>
            <a:ext cx="226800" cy="226800"/>
            <a:chOff x="12174991" y="2709026"/>
            <a:chExt cx="226800" cy="226800"/>
          </a:xfrm>
        </p:grpSpPr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73D18699-3D6A-412F-B899-DC3038926AA6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207" name="Graphic 206" descr="Bullseye outline">
              <a:extLst>
                <a:ext uri="{FF2B5EF4-FFF2-40B4-BE49-F238E27FC236}">
                  <a16:creationId xmlns:a16="http://schemas.microsoft.com/office/drawing/2014/main" id="{6E84C4F0-7E78-4E65-92E7-6E296E2640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208" name="TextBox 207">
            <a:extLst>
              <a:ext uri="{FF2B5EF4-FFF2-40B4-BE49-F238E27FC236}">
                <a16:creationId xmlns:a16="http://schemas.microsoft.com/office/drawing/2014/main" id="{F36D367A-3AAC-4959-8C99-BD0635482F4C}"/>
              </a:ext>
            </a:extLst>
          </p:cNvPr>
          <p:cNvSpPr txBox="1"/>
          <p:nvPr/>
        </p:nvSpPr>
        <p:spPr>
          <a:xfrm rot="20919435">
            <a:off x="7011613" y="1580828"/>
            <a:ext cx="1761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“I can check how many carriages my train has before I travel”</a:t>
            </a: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FB7C3805-8628-4478-BD92-19464C6B2514}"/>
              </a:ext>
            </a:extLst>
          </p:cNvPr>
          <p:cNvGrpSpPr/>
          <p:nvPr/>
        </p:nvGrpSpPr>
        <p:grpSpPr>
          <a:xfrm>
            <a:off x="8659374" y="1436287"/>
            <a:ext cx="226800" cy="226800"/>
            <a:chOff x="12174991" y="2709026"/>
            <a:chExt cx="226800" cy="226800"/>
          </a:xfrm>
        </p:grpSpPr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2C7EDB6C-34EA-4FB9-8E76-40B8FE91C8C6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211" name="Graphic 210" descr="Bullseye outline">
              <a:extLst>
                <a:ext uri="{FF2B5EF4-FFF2-40B4-BE49-F238E27FC236}">
                  <a16:creationId xmlns:a16="http://schemas.microsoft.com/office/drawing/2014/main" id="{D720B84A-65D2-42AF-844D-F86A341780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212" name="TextBox 211">
            <a:extLst>
              <a:ext uri="{FF2B5EF4-FFF2-40B4-BE49-F238E27FC236}">
                <a16:creationId xmlns:a16="http://schemas.microsoft.com/office/drawing/2014/main" id="{60C2BB24-6642-4567-9062-EC729E65939A}"/>
              </a:ext>
            </a:extLst>
          </p:cNvPr>
          <p:cNvSpPr txBox="1"/>
          <p:nvPr/>
        </p:nvSpPr>
        <p:spPr>
          <a:xfrm rot="20919435">
            <a:off x="8991684" y="1144772"/>
            <a:ext cx="1761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“The new National</a:t>
            </a:r>
            <a:r>
              <a:rPr lang="en-GB" sz="800" dirty="0">
                <a:solidFill>
                  <a:schemeClr val="accent5"/>
                </a:solidFill>
                <a:latin typeface="Raleway Medium"/>
              </a:rPr>
              <a:t>l Rail website sets information out really well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”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B30D7468-E87B-4340-B813-D31839A6E828}"/>
              </a:ext>
            </a:extLst>
          </p:cNvPr>
          <p:cNvSpPr txBox="1"/>
          <p:nvPr/>
        </p:nvSpPr>
        <p:spPr>
          <a:xfrm rot="19887569">
            <a:off x="9183983" y="1890253"/>
            <a:ext cx="1735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“Information onboard is better and more consistent”</a:t>
            </a:r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2BFD94D5-D398-4F2D-869C-7D866DC8857D}"/>
              </a:ext>
            </a:extLst>
          </p:cNvPr>
          <p:cNvGrpSpPr/>
          <p:nvPr/>
        </p:nvGrpSpPr>
        <p:grpSpPr>
          <a:xfrm>
            <a:off x="9890482" y="2288026"/>
            <a:ext cx="226800" cy="226800"/>
            <a:chOff x="12174991" y="2709026"/>
            <a:chExt cx="226800" cy="226800"/>
          </a:xfrm>
        </p:grpSpPr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DB680B94-8156-4615-8B1B-4C29A8ED9178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216" name="Graphic 215" descr="Bullseye outline">
              <a:extLst>
                <a:ext uri="{FF2B5EF4-FFF2-40B4-BE49-F238E27FC236}">
                  <a16:creationId xmlns:a16="http://schemas.microsoft.com/office/drawing/2014/main" id="{3139EA5E-8509-4116-ACE3-7556A257C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pic>
        <p:nvPicPr>
          <p:cNvPr id="217" name="Graphic 216" descr="Help outline">
            <a:extLst>
              <a:ext uri="{FF2B5EF4-FFF2-40B4-BE49-F238E27FC236}">
                <a16:creationId xmlns:a16="http://schemas.microsoft.com/office/drawing/2014/main" id="{C35735AE-EADE-49B9-BF3C-EE8F19745AA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098627" y="2147262"/>
            <a:ext cx="218900" cy="218900"/>
          </a:xfrm>
          <a:prstGeom prst="rect">
            <a:avLst/>
          </a:prstGeom>
        </p:spPr>
      </p:pic>
      <p:sp>
        <p:nvSpPr>
          <p:cNvPr id="218" name="TextBox 217">
            <a:extLst>
              <a:ext uri="{FF2B5EF4-FFF2-40B4-BE49-F238E27FC236}">
                <a16:creationId xmlns:a16="http://schemas.microsoft.com/office/drawing/2014/main" id="{36EA007A-C58F-4F92-A499-B22DD4745EA2}"/>
              </a:ext>
            </a:extLst>
          </p:cNvPr>
          <p:cNvSpPr txBox="1"/>
          <p:nvPr/>
        </p:nvSpPr>
        <p:spPr>
          <a:xfrm rot="20706919">
            <a:off x="8986604" y="1552036"/>
            <a:ext cx="1361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“Station announcements are better and more consistent”</a:t>
            </a: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88540484-4FA0-46A8-BAFD-67421E2D681C}"/>
              </a:ext>
            </a:extLst>
          </p:cNvPr>
          <p:cNvGrpSpPr/>
          <p:nvPr/>
        </p:nvGrpSpPr>
        <p:grpSpPr>
          <a:xfrm>
            <a:off x="10596399" y="1035612"/>
            <a:ext cx="226800" cy="226800"/>
            <a:chOff x="12174991" y="2709026"/>
            <a:chExt cx="226800" cy="226800"/>
          </a:xfrm>
        </p:grpSpPr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F923E82B-EBEB-4358-92B6-E660555795CB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221" name="Graphic 220" descr="Bullseye outline">
              <a:extLst>
                <a:ext uri="{FF2B5EF4-FFF2-40B4-BE49-F238E27FC236}">
                  <a16:creationId xmlns:a16="http://schemas.microsoft.com/office/drawing/2014/main" id="{B296DB53-C7B0-4C70-B5BF-6915696A1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6FE41C04-9273-4D8D-8F0F-F08C42B54A63}"/>
              </a:ext>
            </a:extLst>
          </p:cNvPr>
          <p:cNvGrpSpPr/>
          <p:nvPr/>
        </p:nvGrpSpPr>
        <p:grpSpPr>
          <a:xfrm>
            <a:off x="10237324" y="1421504"/>
            <a:ext cx="226800" cy="226800"/>
            <a:chOff x="12174991" y="2709026"/>
            <a:chExt cx="226800" cy="226800"/>
          </a:xfrm>
        </p:grpSpPr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6B7EB8B4-21C0-4E6F-B31F-296BBB0964E7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224" name="Graphic 223" descr="Bullseye outline">
              <a:extLst>
                <a:ext uri="{FF2B5EF4-FFF2-40B4-BE49-F238E27FC236}">
                  <a16:creationId xmlns:a16="http://schemas.microsoft.com/office/drawing/2014/main" id="{FE3658CA-CB44-45DA-999B-6D72E31396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pic>
        <p:nvPicPr>
          <p:cNvPr id="225" name="Graphic 224" descr="Help outline">
            <a:extLst>
              <a:ext uri="{FF2B5EF4-FFF2-40B4-BE49-F238E27FC236}">
                <a16:creationId xmlns:a16="http://schemas.microsoft.com/office/drawing/2014/main" id="{4C68701C-AD37-4D04-B630-F62154C65C7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461712" y="1354384"/>
            <a:ext cx="218900" cy="218900"/>
          </a:xfrm>
          <a:prstGeom prst="rect">
            <a:avLst/>
          </a:prstGeom>
        </p:spPr>
      </p:pic>
      <p:sp>
        <p:nvSpPr>
          <p:cNvPr id="226" name="TextBox 225">
            <a:extLst>
              <a:ext uri="{FF2B5EF4-FFF2-40B4-BE49-F238E27FC236}">
                <a16:creationId xmlns:a16="http://schemas.microsoft.com/office/drawing/2014/main" id="{EB445B1B-48EA-4716-8890-3AB85B14ACFA}"/>
              </a:ext>
            </a:extLst>
          </p:cNvPr>
          <p:cNvSpPr txBox="1"/>
          <p:nvPr/>
        </p:nvSpPr>
        <p:spPr>
          <a:xfrm>
            <a:off x="5138957" y="4244882"/>
            <a:ext cx="22701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 I am told at the time of booking if the train is likley to be full”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135618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" name="Table 11">
            <a:extLst>
              <a:ext uri="{FF2B5EF4-FFF2-40B4-BE49-F238E27FC236}">
                <a16:creationId xmlns:a16="http://schemas.microsoft.com/office/drawing/2014/main" id="{8A0AA79A-7037-48B2-902C-301690E1C514}"/>
              </a:ext>
            </a:extLst>
          </p:cNvPr>
          <p:cNvGraphicFramePr>
            <a:graphicFrameLocks noGrp="1"/>
          </p:cNvGraphicFramePr>
          <p:nvPr/>
        </p:nvGraphicFramePr>
        <p:xfrm>
          <a:off x="139327" y="890292"/>
          <a:ext cx="12030302" cy="59677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000">
                  <a:extLst>
                    <a:ext uri="{9D8B030D-6E8A-4147-A177-3AD203B41FA5}">
                      <a16:colId xmlns:a16="http://schemas.microsoft.com/office/drawing/2014/main" val="1669559747"/>
                    </a:ext>
                  </a:extLst>
                </a:gridCol>
                <a:gridCol w="2200673">
                  <a:extLst>
                    <a:ext uri="{9D8B030D-6E8A-4147-A177-3AD203B41FA5}">
                      <a16:colId xmlns:a16="http://schemas.microsoft.com/office/drawing/2014/main" val="3098989941"/>
                    </a:ext>
                  </a:extLst>
                </a:gridCol>
                <a:gridCol w="3040543">
                  <a:extLst>
                    <a:ext uri="{9D8B030D-6E8A-4147-A177-3AD203B41FA5}">
                      <a16:colId xmlns:a16="http://schemas.microsoft.com/office/drawing/2014/main" val="2767087725"/>
                    </a:ext>
                  </a:extLst>
                </a:gridCol>
                <a:gridCol w="3040543">
                  <a:extLst>
                    <a:ext uri="{9D8B030D-6E8A-4147-A177-3AD203B41FA5}">
                      <a16:colId xmlns:a16="http://schemas.microsoft.com/office/drawing/2014/main" val="3419736672"/>
                    </a:ext>
                  </a:extLst>
                </a:gridCol>
                <a:gridCol w="3040543">
                  <a:extLst>
                    <a:ext uri="{9D8B030D-6E8A-4147-A177-3AD203B41FA5}">
                      <a16:colId xmlns:a16="http://schemas.microsoft.com/office/drawing/2014/main" val="932033106"/>
                    </a:ext>
                  </a:extLst>
                </a:gridCol>
              </a:tblGrid>
              <a:tr h="59180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2020</a:t>
                      </a: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2021</a:t>
                      </a: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2022</a:t>
                      </a: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2023+</a:t>
                      </a: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604057"/>
                  </a:ext>
                </a:extLst>
              </a:tr>
              <a:tr h="895984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At home</a:t>
                      </a:r>
                    </a:p>
                  </a:txBody>
                  <a:tcPr vert="vert270" anchor="ctr">
                    <a:lnB w="12700" cmpd="sng"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030716"/>
                  </a:ext>
                </a:extLst>
              </a:tr>
              <a:tr h="895984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751292"/>
                  </a:ext>
                </a:extLst>
              </a:tr>
              <a:tr h="895984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129535"/>
                  </a:ext>
                </a:extLst>
              </a:tr>
              <a:tr h="895984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200" b="1">
                          <a:solidFill>
                            <a:schemeClr val="bg1"/>
                          </a:solidFill>
                        </a:rPr>
                        <a:t>At stations</a:t>
                      </a:r>
                    </a:p>
                  </a:txBody>
                  <a:tcPr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E40">
                        <a:alpha val="6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1161662"/>
                  </a:ext>
                </a:extLst>
              </a:tr>
              <a:tr h="895984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152037"/>
                  </a:ext>
                </a:extLst>
              </a:tr>
              <a:tr h="895984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17568"/>
                  </a:ext>
                </a:extLst>
              </a:tr>
            </a:tbl>
          </a:graphicData>
        </a:graphic>
      </p:graphicFrame>
      <p:sp>
        <p:nvSpPr>
          <p:cNvPr id="14" name="Title 13">
            <a:extLst>
              <a:ext uri="{FF2B5EF4-FFF2-40B4-BE49-F238E27FC236}">
                <a16:creationId xmlns:a16="http://schemas.microsoft.com/office/drawing/2014/main" id="{B9F33B22-39E3-4369-B71A-9F8F1E5B43D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GB" sz="2800" dirty="0"/>
              <a:t>How will we deliver this?</a:t>
            </a:r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00870D0F-1FFA-43B0-96FB-988DB0244C0D}"/>
              </a:ext>
            </a:extLst>
          </p:cNvPr>
          <p:cNvSpPr/>
          <p:nvPr/>
        </p:nvSpPr>
        <p:spPr>
          <a:xfrm>
            <a:off x="5705475" y="36627"/>
            <a:ext cx="6428267" cy="7462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Arial" panose="020B0604020202020204" pitchFamily="34" charset="0"/>
              </a:rPr>
              <a:t>Key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08905EA-15B2-4EED-849D-00B6434CE03F}"/>
              </a:ext>
            </a:extLst>
          </p:cNvPr>
          <p:cNvCxnSpPr>
            <a:cxnSpLocks/>
          </p:cNvCxnSpPr>
          <p:nvPr/>
        </p:nvCxnSpPr>
        <p:spPr>
          <a:xfrm>
            <a:off x="850782" y="1947518"/>
            <a:ext cx="11155680" cy="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Arrow Connector 235">
            <a:extLst>
              <a:ext uri="{FF2B5EF4-FFF2-40B4-BE49-F238E27FC236}">
                <a16:creationId xmlns:a16="http://schemas.microsoft.com/office/drawing/2014/main" id="{28029044-6E29-4274-AAB1-5076D15379C2}"/>
              </a:ext>
            </a:extLst>
          </p:cNvPr>
          <p:cNvCxnSpPr>
            <a:cxnSpLocks/>
          </p:cNvCxnSpPr>
          <p:nvPr/>
        </p:nvCxnSpPr>
        <p:spPr>
          <a:xfrm>
            <a:off x="850782" y="2629352"/>
            <a:ext cx="11155680" cy="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Arrow Connector 237">
            <a:extLst>
              <a:ext uri="{FF2B5EF4-FFF2-40B4-BE49-F238E27FC236}">
                <a16:creationId xmlns:a16="http://schemas.microsoft.com/office/drawing/2014/main" id="{6F7E5F38-4CBF-481D-AD3A-AF4FA0FE2A59}"/>
              </a:ext>
            </a:extLst>
          </p:cNvPr>
          <p:cNvCxnSpPr>
            <a:cxnSpLocks/>
          </p:cNvCxnSpPr>
          <p:nvPr/>
        </p:nvCxnSpPr>
        <p:spPr>
          <a:xfrm>
            <a:off x="850782" y="3311186"/>
            <a:ext cx="11155680" cy="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Arrow Connector 238">
            <a:extLst>
              <a:ext uri="{FF2B5EF4-FFF2-40B4-BE49-F238E27FC236}">
                <a16:creationId xmlns:a16="http://schemas.microsoft.com/office/drawing/2014/main" id="{E7DF5797-9DC6-4273-A3E9-BC3D7174F3A2}"/>
              </a:ext>
            </a:extLst>
          </p:cNvPr>
          <p:cNvCxnSpPr>
            <a:cxnSpLocks/>
          </p:cNvCxnSpPr>
          <p:nvPr/>
        </p:nvCxnSpPr>
        <p:spPr>
          <a:xfrm>
            <a:off x="850782" y="3993020"/>
            <a:ext cx="11155680" cy="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Speech Bubble: Oval 239">
            <a:extLst>
              <a:ext uri="{FF2B5EF4-FFF2-40B4-BE49-F238E27FC236}">
                <a16:creationId xmlns:a16="http://schemas.microsoft.com/office/drawing/2014/main" id="{60191A6A-9750-4019-8AA9-0C0EEA8A9A3B}"/>
              </a:ext>
            </a:extLst>
          </p:cNvPr>
          <p:cNvSpPr/>
          <p:nvPr/>
        </p:nvSpPr>
        <p:spPr>
          <a:xfrm>
            <a:off x="7032021" y="991827"/>
            <a:ext cx="1248458" cy="818593"/>
          </a:xfrm>
          <a:prstGeom prst="wedgeEllipseCallout">
            <a:avLst>
              <a:gd name="adj1" fmla="val -27569"/>
              <a:gd name="adj2" fmla="val 5399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“I am always notified if the train I have booked is cancelled or changed”</a:t>
            </a:r>
          </a:p>
        </p:txBody>
      </p:sp>
      <p:sp>
        <p:nvSpPr>
          <p:cNvPr id="243" name="Speech Bubble: Oval 242">
            <a:extLst>
              <a:ext uri="{FF2B5EF4-FFF2-40B4-BE49-F238E27FC236}">
                <a16:creationId xmlns:a16="http://schemas.microsoft.com/office/drawing/2014/main" id="{ADF35593-484F-4BDC-9BA6-CB8AF85FAC1F}"/>
              </a:ext>
            </a:extLst>
          </p:cNvPr>
          <p:cNvSpPr/>
          <p:nvPr/>
        </p:nvSpPr>
        <p:spPr>
          <a:xfrm>
            <a:off x="1783744" y="1061510"/>
            <a:ext cx="1385437" cy="723569"/>
          </a:xfrm>
          <a:prstGeom prst="wedgeEllipseCallout">
            <a:avLst>
              <a:gd name="adj1" fmla="val -44937"/>
              <a:gd name="adj2" fmla="val 4974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“Some Operators now inform me if the train I have booked has changed”</a:t>
            </a:r>
          </a:p>
        </p:txBody>
      </p:sp>
      <p:sp>
        <p:nvSpPr>
          <p:cNvPr id="262" name="Speech Bubble: Oval 261">
            <a:extLst>
              <a:ext uri="{FF2B5EF4-FFF2-40B4-BE49-F238E27FC236}">
                <a16:creationId xmlns:a16="http://schemas.microsoft.com/office/drawing/2014/main" id="{76406509-F0AD-4044-99F9-BEEA6F467804}"/>
              </a:ext>
            </a:extLst>
          </p:cNvPr>
          <p:cNvSpPr/>
          <p:nvPr/>
        </p:nvSpPr>
        <p:spPr>
          <a:xfrm>
            <a:off x="8742651" y="1205084"/>
            <a:ext cx="1374943" cy="557549"/>
          </a:xfrm>
          <a:prstGeom prst="wedgeEllipseCallout">
            <a:avLst>
              <a:gd name="adj1" fmla="val -40166"/>
              <a:gd name="adj2" fmla="val 625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“I am told if the train is likely to run before I buy my ticket”</a:t>
            </a:r>
          </a:p>
        </p:txBody>
      </p:sp>
      <p:sp>
        <p:nvSpPr>
          <p:cNvPr id="263" name="Speech Bubble: Oval 262">
            <a:extLst>
              <a:ext uri="{FF2B5EF4-FFF2-40B4-BE49-F238E27FC236}">
                <a16:creationId xmlns:a16="http://schemas.microsoft.com/office/drawing/2014/main" id="{E5BAB069-6027-4A99-87DC-56A69EC6D80B}"/>
              </a:ext>
            </a:extLst>
          </p:cNvPr>
          <p:cNvSpPr/>
          <p:nvPr/>
        </p:nvSpPr>
        <p:spPr>
          <a:xfrm>
            <a:off x="10804249" y="3056002"/>
            <a:ext cx="1379389" cy="744025"/>
          </a:xfrm>
          <a:prstGeom prst="wedgeEllipseCallout">
            <a:avLst>
              <a:gd name="adj1" fmla="val -39412"/>
              <a:gd name="adj2" fmla="val 48899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“The new National Rail website sets information out really well”</a:t>
            </a:r>
          </a:p>
        </p:txBody>
      </p:sp>
      <p:sp>
        <p:nvSpPr>
          <p:cNvPr id="264" name="Speech Bubble: Oval 263">
            <a:extLst>
              <a:ext uri="{FF2B5EF4-FFF2-40B4-BE49-F238E27FC236}">
                <a16:creationId xmlns:a16="http://schemas.microsoft.com/office/drawing/2014/main" id="{A3EFDDB2-7942-48D4-8261-B154C4456BE0}"/>
              </a:ext>
            </a:extLst>
          </p:cNvPr>
          <p:cNvSpPr/>
          <p:nvPr/>
        </p:nvSpPr>
        <p:spPr>
          <a:xfrm>
            <a:off x="7919126" y="3292610"/>
            <a:ext cx="1598628" cy="553251"/>
          </a:xfrm>
          <a:prstGeom prst="wedgeEllipseCallout">
            <a:avLst>
              <a:gd name="adj1" fmla="val -46721"/>
              <a:gd name="adj2" fmla="val 5079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“I now only see disruptions that are relevant to me on the NRE bulletin”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C459F843-3233-4876-98F6-426CB7B5EE92}"/>
              </a:ext>
            </a:extLst>
          </p:cNvPr>
          <p:cNvSpPr txBox="1"/>
          <p:nvPr/>
        </p:nvSpPr>
        <p:spPr>
          <a:xfrm>
            <a:off x="1543319" y="1766072"/>
            <a:ext cx="204093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WP1. Retailer pilots on booked trains</a:t>
            </a:r>
          </a:p>
        </p:txBody>
      </p:sp>
      <p:sp>
        <p:nvSpPr>
          <p:cNvPr id="268" name="Diamond 267">
            <a:extLst>
              <a:ext uri="{FF2B5EF4-FFF2-40B4-BE49-F238E27FC236}">
                <a16:creationId xmlns:a16="http://schemas.microsoft.com/office/drawing/2014/main" id="{E73F04B9-7A7B-44F2-99AA-C2C65C7AAD87}"/>
              </a:ext>
            </a:extLst>
          </p:cNvPr>
          <p:cNvSpPr/>
          <p:nvPr/>
        </p:nvSpPr>
        <p:spPr>
          <a:xfrm>
            <a:off x="1493315" y="1826921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46741628-721B-4D56-B1CA-12CDB11304C8}"/>
              </a:ext>
            </a:extLst>
          </p:cNvPr>
          <p:cNvSpPr txBox="1"/>
          <p:nvPr/>
        </p:nvSpPr>
        <p:spPr>
          <a:xfrm>
            <a:off x="7264294" y="1772005"/>
            <a:ext cx="13456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8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WP1. Industry to improve communication of timetable changes</a:t>
            </a:r>
          </a:p>
        </p:txBody>
      </p:sp>
      <p:sp>
        <p:nvSpPr>
          <p:cNvPr id="272" name="Diamond 271">
            <a:extLst>
              <a:ext uri="{FF2B5EF4-FFF2-40B4-BE49-F238E27FC236}">
                <a16:creationId xmlns:a16="http://schemas.microsoft.com/office/drawing/2014/main" id="{8FCF32A4-F9BC-427B-B5CA-AABECE55E891}"/>
              </a:ext>
            </a:extLst>
          </p:cNvPr>
          <p:cNvSpPr/>
          <p:nvPr/>
        </p:nvSpPr>
        <p:spPr>
          <a:xfrm>
            <a:off x="7167684" y="1832528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B1A3CC34-F52F-47A9-BA03-790D9D4B1709}"/>
              </a:ext>
            </a:extLst>
          </p:cNvPr>
          <p:cNvSpPr txBox="1"/>
          <p:nvPr/>
        </p:nvSpPr>
        <p:spPr>
          <a:xfrm>
            <a:off x="8777036" y="1785528"/>
            <a:ext cx="22109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8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WP1. NR to publish likelihood of engineering work impacting the timetable</a:t>
            </a: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37085B56-44F2-4CC2-B84A-5BF7739EF8E0}"/>
              </a:ext>
            </a:extLst>
          </p:cNvPr>
          <p:cNvSpPr txBox="1"/>
          <p:nvPr/>
        </p:nvSpPr>
        <p:spPr>
          <a:xfrm>
            <a:off x="10679646" y="3812054"/>
            <a:ext cx="8749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8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External: NRE Modernisation</a:t>
            </a:r>
          </a:p>
        </p:txBody>
      </p:sp>
      <p:sp>
        <p:nvSpPr>
          <p:cNvPr id="283" name="Diamond 282">
            <a:extLst>
              <a:ext uri="{FF2B5EF4-FFF2-40B4-BE49-F238E27FC236}">
                <a16:creationId xmlns:a16="http://schemas.microsoft.com/office/drawing/2014/main" id="{7221D05F-B169-4457-9EBD-514C71415A53}"/>
              </a:ext>
            </a:extLst>
          </p:cNvPr>
          <p:cNvSpPr/>
          <p:nvPr/>
        </p:nvSpPr>
        <p:spPr>
          <a:xfrm>
            <a:off x="10623462" y="3879323"/>
            <a:ext cx="120523" cy="21812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74" name="Diamond 273">
            <a:extLst>
              <a:ext uri="{FF2B5EF4-FFF2-40B4-BE49-F238E27FC236}">
                <a16:creationId xmlns:a16="http://schemas.microsoft.com/office/drawing/2014/main" id="{C8211060-284D-41D9-84DE-6C16225237A0}"/>
              </a:ext>
            </a:extLst>
          </p:cNvPr>
          <p:cNvSpPr/>
          <p:nvPr/>
        </p:nvSpPr>
        <p:spPr>
          <a:xfrm>
            <a:off x="8725511" y="1838803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cxnSp>
        <p:nvCxnSpPr>
          <p:cNvPr id="307" name="Straight Arrow Connector 306">
            <a:extLst>
              <a:ext uri="{FF2B5EF4-FFF2-40B4-BE49-F238E27FC236}">
                <a16:creationId xmlns:a16="http://schemas.microsoft.com/office/drawing/2014/main" id="{CA8644F8-F024-4B43-91D4-3567FE91D2AF}"/>
              </a:ext>
            </a:extLst>
          </p:cNvPr>
          <p:cNvCxnSpPr>
            <a:cxnSpLocks/>
          </p:cNvCxnSpPr>
          <p:nvPr/>
        </p:nvCxnSpPr>
        <p:spPr>
          <a:xfrm>
            <a:off x="850782" y="4875811"/>
            <a:ext cx="11155680" cy="0"/>
          </a:xfrm>
          <a:prstGeom prst="straightConnector1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Arrow Connector 307">
            <a:extLst>
              <a:ext uri="{FF2B5EF4-FFF2-40B4-BE49-F238E27FC236}">
                <a16:creationId xmlns:a16="http://schemas.microsoft.com/office/drawing/2014/main" id="{D6FFFF39-37AD-4397-8A3C-7A306BDBBC8C}"/>
              </a:ext>
            </a:extLst>
          </p:cNvPr>
          <p:cNvCxnSpPr>
            <a:cxnSpLocks/>
          </p:cNvCxnSpPr>
          <p:nvPr/>
        </p:nvCxnSpPr>
        <p:spPr>
          <a:xfrm>
            <a:off x="850782" y="5716395"/>
            <a:ext cx="11155680" cy="0"/>
          </a:xfrm>
          <a:prstGeom prst="straightConnector1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Arrow Connector 308">
            <a:extLst>
              <a:ext uri="{FF2B5EF4-FFF2-40B4-BE49-F238E27FC236}">
                <a16:creationId xmlns:a16="http://schemas.microsoft.com/office/drawing/2014/main" id="{E24E4A1D-1B0A-4C17-8F14-86B06C65B57E}"/>
              </a:ext>
            </a:extLst>
          </p:cNvPr>
          <p:cNvCxnSpPr>
            <a:cxnSpLocks/>
          </p:cNvCxnSpPr>
          <p:nvPr/>
        </p:nvCxnSpPr>
        <p:spPr>
          <a:xfrm>
            <a:off x="850782" y="6556979"/>
            <a:ext cx="11155680" cy="0"/>
          </a:xfrm>
          <a:prstGeom prst="straightConnector1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TextBox 309">
            <a:extLst>
              <a:ext uri="{FF2B5EF4-FFF2-40B4-BE49-F238E27FC236}">
                <a16:creationId xmlns:a16="http://schemas.microsoft.com/office/drawing/2014/main" id="{376C31E0-8C6E-4F8F-B1A1-A6DB799ED292}"/>
              </a:ext>
            </a:extLst>
          </p:cNvPr>
          <p:cNvSpPr txBox="1"/>
          <p:nvPr/>
        </p:nvSpPr>
        <p:spPr>
          <a:xfrm>
            <a:off x="3710609" y="5424892"/>
            <a:ext cx="15554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WP6. Business case to improve real-time train information system</a:t>
            </a:r>
          </a:p>
        </p:txBody>
      </p:sp>
      <p:sp>
        <p:nvSpPr>
          <p:cNvPr id="311" name="Diamond 310">
            <a:extLst>
              <a:ext uri="{FF2B5EF4-FFF2-40B4-BE49-F238E27FC236}">
                <a16:creationId xmlns:a16="http://schemas.microsoft.com/office/drawing/2014/main" id="{9EF16FA0-CA5C-4E1E-8490-2B2213E8E52C}"/>
              </a:ext>
            </a:extLst>
          </p:cNvPr>
          <p:cNvSpPr/>
          <p:nvPr/>
        </p:nvSpPr>
        <p:spPr>
          <a:xfrm>
            <a:off x="3650348" y="5622596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23126315-A28F-459C-BC0D-EA030C727F78}"/>
              </a:ext>
            </a:extLst>
          </p:cNvPr>
          <p:cNvSpPr txBox="1"/>
          <p:nvPr/>
        </p:nvSpPr>
        <p:spPr>
          <a:xfrm>
            <a:off x="6934966" y="5434598"/>
            <a:ext cx="10031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8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WP2. Digital Screens ‘Gold Standard’</a:t>
            </a:r>
          </a:p>
        </p:txBody>
      </p:sp>
      <p:sp>
        <p:nvSpPr>
          <p:cNvPr id="325" name="Diamond 324">
            <a:extLst>
              <a:ext uri="{FF2B5EF4-FFF2-40B4-BE49-F238E27FC236}">
                <a16:creationId xmlns:a16="http://schemas.microsoft.com/office/drawing/2014/main" id="{08C60205-AF4A-4B92-9ED2-6475AD9CFFCD}"/>
              </a:ext>
            </a:extLst>
          </p:cNvPr>
          <p:cNvSpPr/>
          <p:nvPr/>
        </p:nvSpPr>
        <p:spPr>
          <a:xfrm>
            <a:off x="6872938" y="5596147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336" name="Diamond 335">
            <a:extLst>
              <a:ext uri="{FF2B5EF4-FFF2-40B4-BE49-F238E27FC236}">
                <a16:creationId xmlns:a16="http://schemas.microsoft.com/office/drawing/2014/main" id="{8FD9566D-F451-4661-BA7C-5D71AEDB6F82}"/>
              </a:ext>
            </a:extLst>
          </p:cNvPr>
          <p:cNvSpPr/>
          <p:nvPr/>
        </p:nvSpPr>
        <p:spPr>
          <a:xfrm>
            <a:off x="4210417" y="1818046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42F82D95-CB3C-42F2-AA06-4FE453F0D7BC}"/>
              </a:ext>
            </a:extLst>
          </p:cNvPr>
          <p:cNvSpPr txBox="1"/>
          <p:nvPr/>
        </p:nvSpPr>
        <p:spPr>
          <a:xfrm>
            <a:off x="2565073" y="4496012"/>
            <a:ext cx="13489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WP2. Screens updated at NR managed stations</a:t>
            </a:r>
          </a:p>
        </p:txBody>
      </p:sp>
      <p:sp>
        <p:nvSpPr>
          <p:cNvPr id="338" name="Diamond 337">
            <a:extLst>
              <a:ext uri="{FF2B5EF4-FFF2-40B4-BE49-F238E27FC236}">
                <a16:creationId xmlns:a16="http://schemas.microsoft.com/office/drawing/2014/main" id="{3B8EEA37-E609-4956-A90F-D6490FE4C835}"/>
              </a:ext>
            </a:extLst>
          </p:cNvPr>
          <p:cNvSpPr/>
          <p:nvPr/>
        </p:nvSpPr>
        <p:spPr>
          <a:xfrm>
            <a:off x="3634796" y="4765239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339" name="Diamond 338">
            <a:extLst>
              <a:ext uri="{FF2B5EF4-FFF2-40B4-BE49-F238E27FC236}">
                <a16:creationId xmlns:a16="http://schemas.microsoft.com/office/drawing/2014/main" id="{D8739748-8AD9-4759-9ABC-06D611A7A27C}"/>
              </a:ext>
            </a:extLst>
          </p:cNvPr>
          <p:cNvSpPr/>
          <p:nvPr/>
        </p:nvSpPr>
        <p:spPr>
          <a:xfrm>
            <a:off x="4794529" y="6433610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30733A24-C51B-4547-A456-37F5BEF9E17F}"/>
              </a:ext>
            </a:extLst>
          </p:cNvPr>
          <p:cNvSpPr txBox="1"/>
          <p:nvPr/>
        </p:nvSpPr>
        <p:spPr>
          <a:xfrm>
            <a:off x="4889208" y="6282840"/>
            <a:ext cx="9671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WP2. Customer research and analysis</a:t>
            </a:r>
          </a:p>
        </p:txBody>
      </p:sp>
      <p:sp>
        <p:nvSpPr>
          <p:cNvPr id="341" name="Diamond 340">
            <a:extLst>
              <a:ext uri="{FF2B5EF4-FFF2-40B4-BE49-F238E27FC236}">
                <a16:creationId xmlns:a16="http://schemas.microsoft.com/office/drawing/2014/main" id="{ACE8F698-3CA2-4AFD-85EB-65154024B071}"/>
              </a:ext>
            </a:extLst>
          </p:cNvPr>
          <p:cNvSpPr/>
          <p:nvPr/>
        </p:nvSpPr>
        <p:spPr>
          <a:xfrm>
            <a:off x="4966564" y="4759038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342" name="TextBox 341">
            <a:extLst>
              <a:ext uri="{FF2B5EF4-FFF2-40B4-BE49-F238E27FC236}">
                <a16:creationId xmlns:a16="http://schemas.microsoft.com/office/drawing/2014/main" id="{A96AD987-7789-46B4-88D2-CA5FB4F3CE69}"/>
              </a:ext>
            </a:extLst>
          </p:cNvPr>
          <p:cNvSpPr txBox="1"/>
          <p:nvPr/>
        </p:nvSpPr>
        <p:spPr>
          <a:xfrm>
            <a:off x="5045556" y="4584309"/>
            <a:ext cx="12855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WP2. Business case to update screens at TOC stations</a:t>
            </a:r>
          </a:p>
        </p:txBody>
      </p:sp>
      <p:sp>
        <p:nvSpPr>
          <p:cNvPr id="343" name="Diamond 342">
            <a:extLst>
              <a:ext uri="{FF2B5EF4-FFF2-40B4-BE49-F238E27FC236}">
                <a16:creationId xmlns:a16="http://schemas.microsoft.com/office/drawing/2014/main" id="{0A10CFBD-6690-4705-8BBC-289EE15583C9}"/>
              </a:ext>
            </a:extLst>
          </p:cNvPr>
          <p:cNvSpPr/>
          <p:nvPr/>
        </p:nvSpPr>
        <p:spPr>
          <a:xfrm>
            <a:off x="6644708" y="4768887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344" name="TextBox 343">
            <a:extLst>
              <a:ext uri="{FF2B5EF4-FFF2-40B4-BE49-F238E27FC236}">
                <a16:creationId xmlns:a16="http://schemas.microsoft.com/office/drawing/2014/main" id="{91E78D34-AEAE-4241-9B98-AC41610BA726}"/>
              </a:ext>
            </a:extLst>
          </p:cNvPr>
          <p:cNvSpPr txBox="1"/>
          <p:nvPr/>
        </p:nvSpPr>
        <p:spPr>
          <a:xfrm>
            <a:off x="6656102" y="4900447"/>
            <a:ext cx="13029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WP2. Screens updated at TOC stations</a:t>
            </a:r>
          </a:p>
        </p:txBody>
      </p:sp>
      <p:sp>
        <p:nvSpPr>
          <p:cNvPr id="345" name="Speech Bubble: Oval 344">
            <a:extLst>
              <a:ext uri="{FF2B5EF4-FFF2-40B4-BE49-F238E27FC236}">
                <a16:creationId xmlns:a16="http://schemas.microsoft.com/office/drawing/2014/main" id="{A9FCCA1A-2DFC-4BC8-9CAD-02F11D20E294}"/>
              </a:ext>
            </a:extLst>
          </p:cNvPr>
          <p:cNvSpPr/>
          <p:nvPr/>
        </p:nvSpPr>
        <p:spPr>
          <a:xfrm>
            <a:off x="6821389" y="4180998"/>
            <a:ext cx="1390517" cy="742010"/>
          </a:xfrm>
          <a:prstGeom prst="wedgeEllipseCallout">
            <a:avLst>
              <a:gd name="adj1" fmla="val -53494"/>
              <a:gd name="adj2" fmla="val 42635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“The information on station screens is more consistent at all stations”</a:t>
            </a:r>
          </a:p>
        </p:txBody>
      </p:sp>
      <p:sp>
        <p:nvSpPr>
          <p:cNvPr id="349" name="TextBox 348">
            <a:extLst>
              <a:ext uri="{FF2B5EF4-FFF2-40B4-BE49-F238E27FC236}">
                <a16:creationId xmlns:a16="http://schemas.microsoft.com/office/drawing/2014/main" id="{E8FF90E6-7852-4229-84FD-1C08DD1C726D}"/>
              </a:ext>
            </a:extLst>
          </p:cNvPr>
          <p:cNvSpPr txBox="1"/>
          <p:nvPr/>
        </p:nvSpPr>
        <p:spPr>
          <a:xfrm>
            <a:off x="10384689" y="6531817"/>
            <a:ext cx="18665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WP2. Improvements to digital screens at stations</a:t>
            </a:r>
          </a:p>
        </p:txBody>
      </p:sp>
      <p:sp>
        <p:nvSpPr>
          <p:cNvPr id="350" name="Speech Bubble: Oval 349">
            <a:extLst>
              <a:ext uri="{FF2B5EF4-FFF2-40B4-BE49-F238E27FC236}">
                <a16:creationId xmlns:a16="http://schemas.microsoft.com/office/drawing/2014/main" id="{77F92E39-529C-40FD-90CC-F3836F4FA65D}"/>
              </a:ext>
            </a:extLst>
          </p:cNvPr>
          <p:cNvSpPr/>
          <p:nvPr/>
        </p:nvSpPr>
        <p:spPr>
          <a:xfrm>
            <a:off x="10359789" y="5991670"/>
            <a:ext cx="1454505" cy="397492"/>
          </a:xfrm>
          <a:prstGeom prst="wedgeEllipseCallout">
            <a:avLst>
              <a:gd name="adj1" fmla="val -47144"/>
              <a:gd name="adj2" fmla="val 72843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“Digital station screens meet my needs”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339751E6-8E67-4C55-8FF0-B3290D165945}"/>
              </a:ext>
            </a:extLst>
          </p:cNvPr>
          <p:cNvSpPr txBox="1"/>
          <p:nvPr/>
        </p:nvSpPr>
        <p:spPr>
          <a:xfrm>
            <a:off x="2433238" y="6250489"/>
            <a:ext cx="15554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WP2. Advertising screens can be used to show disruption messages at NR stations</a:t>
            </a:r>
          </a:p>
        </p:txBody>
      </p:sp>
      <p:sp>
        <p:nvSpPr>
          <p:cNvPr id="377" name="Diamond 376">
            <a:extLst>
              <a:ext uri="{FF2B5EF4-FFF2-40B4-BE49-F238E27FC236}">
                <a16:creationId xmlns:a16="http://schemas.microsoft.com/office/drawing/2014/main" id="{61D220CB-AAD6-49B4-9A53-F6C6F1D18C8A}"/>
              </a:ext>
            </a:extLst>
          </p:cNvPr>
          <p:cNvSpPr/>
          <p:nvPr/>
        </p:nvSpPr>
        <p:spPr>
          <a:xfrm>
            <a:off x="2372977" y="6435493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B09D03-43EF-43E6-9907-270B6E2B43BD}"/>
              </a:ext>
            </a:extLst>
          </p:cNvPr>
          <p:cNvSpPr/>
          <p:nvPr/>
        </p:nvSpPr>
        <p:spPr>
          <a:xfrm>
            <a:off x="6134100" y="166255"/>
            <a:ext cx="3459773" cy="53331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Programme Milestones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6CF9E6E-0217-449E-A9CE-F66F4D87B894}"/>
              </a:ext>
            </a:extLst>
          </p:cNvPr>
          <p:cNvSpPr txBox="1"/>
          <p:nvPr/>
        </p:nvSpPr>
        <p:spPr>
          <a:xfrm>
            <a:off x="6154762" y="307962"/>
            <a:ext cx="64357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Complete</a:t>
            </a:r>
          </a:p>
        </p:txBody>
      </p:sp>
      <p:sp>
        <p:nvSpPr>
          <p:cNvPr id="117" name="Diamond 116">
            <a:extLst>
              <a:ext uri="{FF2B5EF4-FFF2-40B4-BE49-F238E27FC236}">
                <a16:creationId xmlns:a16="http://schemas.microsoft.com/office/drawing/2014/main" id="{8F7D6D90-FB1D-4394-BAE1-7D6C2F2A6572}"/>
              </a:ext>
            </a:extLst>
          </p:cNvPr>
          <p:cNvSpPr/>
          <p:nvPr/>
        </p:nvSpPr>
        <p:spPr>
          <a:xfrm>
            <a:off x="6221985" y="474274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286ACB1-A9DB-400E-9A0C-CA43B36A7DFB}"/>
              </a:ext>
            </a:extLst>
          </p:cNvPr>
          <p:cNvSpPr txBox="1"/>
          <p:nvPr/>
        </p:nvSpPr>
        <p:spPr>
          <a:xfrm>
            <a:off x="6663997" y="309458"/>
            <a:ext cx="49313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Issues</a:t>
            </a:r>
          </a:p>
        </p:txBody>
      </p:sp>
      <p:sp>
        <p:nvSpPr>
          <p:cNvPr id="119" name="Diamond 118">
            <a:extLst>
              <a:ext uri="{FF2B5EF4-FFF2-40B4-BE49-F238E27FC236}">
                <a16:creationId xmlns:a16="http://schemas.microsoft.com/office/drawing/2014/main" id="{A2AD1A5E-79CA-4B03-B42B-E678D1BEBE55}"/>
              </a:ext>
            </a:extLst>
          </p:cNvPr>
          <p:cNvSpPr/>
          <p:nvPr/>
        </p:nvSpPr>
        <p:spPr>
          <a:xfrm>
            <a:off x="6733693" y="477411"/>
            <a:ext cx="120523" cy="218125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9A9E07F-5E4E-40E3-BE60-BE4F269C4C91}"/>
              </a:ext>
            </a:extLst>
          </p:cNvPr>
          <p:cNvSpPr txBox="1"/>
          <p:nvPr/>
        </p:nvSpPr>
        <p:spPr>
          <a:xfrm>
            <a:off x="7130348" y="307194"/>
            <a:ext cx="64357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Blocked</a:t>
            </a:r>
          </a:p>
        </p:txBody>
      </p:sp>
      <p:sp>
        <p:nvSpPr>
          <p:cNvPr id="121" name="Diamond 120">
            <a:extLst>
              <a:ext uri="{FF2B5EF4-FFF2-40B4-BE49-F238E27FC236}">
                <a16:creationId xmlns:a16="http://schemas.microsoft.com/office/drawing/2014/main" id="{96D201E2-1504-4FD4-ADFC-49D1FDE4DB04}"/>
              </a:ext>
            </a:extLst>
          </p:cNvPr>
          <p:cNvSpPr/>
          <p:nvPr/>
        </p:nvSpPr>
        <p:spPr>
          <a:xfrm>
            <a:off x="7201095" y="478284"/>
            <a:ext cx="120523" cy="218125"/>
          </a:xfrm>
          <a:prstGeom prst="diamon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4298EF9E-9FAC-4241-B76B-CCD275EC0C6B}"/>
              </a:ext>
            </a:extLst>
          </p:cNvPr>
          <p:cNvSpPr txBox="1"/>
          <p:nvPr/>
        </p:nvSpPr>
        <p:spPr>
          <a:xfrm>
            <a:off x="7601471" y="307194"/>
            <a:ext cx="64357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 track</a:t>
            </a:r>
          </a:p>
        </p:txBody>
      </p:sp>
      <p:sp>
        <p:nvSpPr>
          <p:cNvPr id="123" name="Diamond 122">
            <a:extLst>
              <a:ext uri="{FF2B5EF4-FFF2-40B4-BE49-F238E27FC236}">
                <a16:creationId xmlns:a16="http://schemas.microsoft.com/office/drawing/2014/main" id="{FD18B1E1-065C-4275-A0AF-729533C94670}"/>
              </a:ext>
            </a:extLst>
          </p:cNvPr>
          <p:cNvSpPr/>
          <p:nvPr/>
        </p:nvSpPr>
        <p:spPr>
          <a:xfrm>
            <a:off x="7683620" y="474098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25" name="Diamond 124">
            <a:extLst>
              <a:ext uri="{FF2B5EF4-FFF2-40B4-BE49-F238E27FC236}">
                <a16:creationId xmlns:a16="http://schemas.microsoft.com/office/drawing/2014/main" id="{35B0C0C6-1854-4E26-A947-1BA1CF1F944E}"/>
              </a:ext>
            </a:extLst>
          </p:cNvPr>
          <p:cNvSpPr/>
          <p:nvPr/>
        </p:nvSpPr>
        <p:spPr>
          <a:xfrm>
            <a:off x="10497578" y="472889"/>
            <a:ext cx="120523" cy="21812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pic>
        <p:nvPicPr>
          <p:cNvPr id="126" name="Graphic 125" descr="Bullseye outline">
            <a:extLst>
              <a:ext uri="{FF2B5EF4-FFF2-40B4-BE49-F238E27FC236}">
                <a16:creationId xmlns:a16="http://schemas.microsoft.com/office/drawing/2014/main" id="{E3EF16B6-6B70-4C2D-8D1A-B4C86933B1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680920">
            <a:off x="8610217" y="493432"/>
            <a:ext cx="180909" cy="180909"/>
          </a:xfrm>
          <a:prstGeom prst="rect">
            <a:avLst/>
          </a:prstGeom>
        </p:spPr>
      </p:pic>
      <p:sp>
        <p:nvSpPr>
          <p:cNvPr id="127" name="TextBox 126">
            <a:extLst>
              <a:ext uri="{FF2B5EF4-FFF2-40B4-BE49-F238E27FC236}">
                <a16:creationId xmlns:a16="http://schemas.microsoft.com/office/drawing/2014/main" id="{FFFEAF95-D8F2-4FB0-93AF-728B73181E36}"/>
              </a:ext>
            </a:extLst>
          </p:cNvPr>
          <p:cNvSpPr txBox="1"/>
          <p:nvPr/>
        </p:nvSpPr>
        <p:spPr>
          <a:xfrm>
            <a:off x="8539772" y="189324"/>
            <a:ext cx="8858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Requires funding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70B6339D-5870-48D6-8C4D-EDF16A16B09D}"/>
              </a:ext>
            </a:extLst>
          </p:cNvPr>
          <p:cNvSpPr/>
          <p:nvPr/>
        </p:nvSpPr>
        <p:spPr>
          <a:xfrm>
            <a:off x="9649668" y="165456"/>
            <a:ext cx="1030272" cy="53331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External Milestones</a:t>
            </a:r>
          </a:p>
        </p:txBody>
      </p:sp>
      <p:sp>
        <p:nvSpPr>
          <p:cNvPr id="131" name="Speech Bubble: Oval 130">
            <a:extLst>
              <a:ext uri="{FF2B5EF4-FFF2-40B4-BE49-F238E27FC236}">
                <a16:creationId xmlns:a16="http://schemas.microsoft.com/office/drawing/2014/main" id="{8912A8CC-E71A-4781-A45C-AACA0EE78F15}"/>
              </a:ext>
            </a:extLst>
          </p:cNvPr>
          <p:cNvSpPr/>
          <p:nvPr/>
        </p:nvSpPr>
        <p:spPr>
          <a:xfrm>
            <a:off x="10722281" y="51678"/>
            <a:ext cx="996222" cy="557549"/>
          </a:xfrm>
          <a:prstGeom prst="wedgeEllipseCallout">
            <a:avLst/>
          </a:prstGeom>
          <a:solidFill>
            <a:srgbClr val="FFDF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Customer Statements</a:t>
            </a:r>
          </a:p>
        </p:txBody>
      </p:sp>
      <p:sp>
        <p:nvSpPr>
          <p:cNvPr id="132" name="Speech Bubble: Oval 131">
            <a:extLst>
              <a:ext uri="{FF2B5EF4-FFF2-40B4-BE49-F238E27FC236}">
                <a16:creationId xmlns:a16="http://schemas.microsoft.com/office/drawing/2014/main" id="{8AE71E44-0298-46A9-AB52-3A4C950DB9AA}"/>
              </a:ext>
            </a:extLst>
          </p:cNvPr>
          <p:cNvSpPr/>
          <p:nvPr/>
        </p:nvSpPr>
        <p:spPr>
          <a:xfrm>
            <a:off x="10859820" y="83181"/>
            <a:ext cx="996222" cy="557549"/>
          </a:xfrm>
          <a:prstGeom prst="wedgeEllipseCallou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Customer Statements</a:t>
            </a:r>
          </a:p>
        </p:txBody>
      </p:sp>
      <p:sp>
        <p:nvSpPr>
          <p:cNvPr id="133" name="Speech Bubble: Oval 132">
            <a:extLst>
              <a:ext uri="{FF2B5EF4-FFF2-40B4-BE49-F238E27FC236}">
                <a16:creationId xmlns:a16="http://schemas.microsoft.com/office/drawing/2014/main" id="{F293D72B-3DEC-476D-B53A-26F77D8DCE7B}"/>
              </a:ext>
            </a:extLst>
          </p:cNvPr>
          <p:cNvSpPr/>
          <p:nvPr/>
        </p:nvSpPr>
        <p:spPr>
          <a:xfrm>
            <a:off x="10997359" y="114684"/>
            <a:ext cx="996222" cy="557549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Customer Statements</a:t>
            </a:r>
          </a:p>
        </p:txBody>
      </p:sp>
      <p:sp>
        <p:nvSpPr>
          <p:cNvPr id="134" name="Speech Bubble: Oval 133">
            <a:extLst>
              <a:ext uri="{FF2B5EF4-FFF2-40B4-BE49-F238E27FC236}">
                <a16:creationId xmlns:a16="http://schemas.microsoft.com/office/drawing/2014/main" id="{44BF4B75-6F42-4308-AC3F-A999B7E3A072}"/>
              </a:ext>
            </a:extLst>
          </p:cNvPr>
          <p:cNvSpPr/>
          <p:nvPr/>
        </p:nvSpPr>
        <p:spPr>
          <a:xfrm>
            <a:off x="11134898" y="146188"/>
            <a:ext cx="996222" cy="557549"/>
          </a:xfrm>
          <a:prstGeom prst="wedgeEllipse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Customer Statements</a:t>
            </a:r>
          </a:p>
        </p:txBody>
      </p:sp>
      <p:sp>
        <p:nvSpPr>
          <p:cNvPr id="124" name="Speech Bubble: Oval 123">
            <a:extLst>
              <a:ext uri="{FF2B5EF4-FFF2-40B4-BE49-F238E27FC236}">
                <a16:creationId xmlns:a16="http://schemas.microsoft.com/office/drawing/2014/main" id="{89F4A6AA-6813-400C-B171-7A5AA837B95C}"/>
              </a:ext>
            </a:extLst>
          </p:cNvPr>
          <p:cNvSpPr/>
          <p:nvPr/>
        </p:nvSpPr>
        <p:spPr>
          <a:xfrm>
            <a:off x="3799700" y="4033684"/>
            <a:ext cx="1341944" cy="785979"/>
          </a:xfrm>
          <a:prstGeom prst="wedgeEllipseCallout">
            <a:avLst>
              <a:gd name="adj1" fmla="val -53494"/>
              <a:gd name="adj2" fmla="val 42635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“The information on station screens is better and more consistent at NR managed stations”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381AE5F7-DCF0-4DA9-8516-50F8EE17D653}"/>
              </a:ext>
            </a:extLst>
          </p:cNvPr>
          <p:cNvSpPr txBox="1"/>
          <p:nvPr/>
        </p:nvSpPr>
        <p:spPr>
          <a:xfrm>
            <a:off x="5004632" y="3146845"/>
            <a:ext cx="15986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WP6. Darwin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GPS integration</a:t>
            </a:r>
          </a:p>
        </p:txBody>
      </p:sp>
      <p:sp>
        <p:nvSpPr>
          <p:cNvPr id="135" name="Diamond 134">
            <a:extLst>
              <a:ext uri="{FF2B5EF4-FFF2-40B4-BE49-F238E27FC236}">
                <a16:creationId xmlns:a16="http://schemas.microsoft.com/office/drawing/2014/main" id="{0B60F43C-C36A-4635-81CB-3CD89D90A4B5}"/>
              </a:ext>
            </a:extLst>
          </p:cNvPr>
          <p:cNvSpPr/>
          <p:nvPr/>
        </p:nvSpPr>
        <p:spPr>
          <a:xfrm>
            <a:off x="4947309" y="3195139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40" name="Speech Bubble: Oval 139">
            <a:extLst>
              <a:ext uri="{FF2B5EF4-FFF2-40B4-BE49-F238E27FC236}">
                <a16:creationId xmlns:a16="http://schemas.microsoft.com/office/drawing/2014/main" id="{995674E1-8B07-4053-91E5-BAE0A978A2AB}"/>
              </a:ext>
            </a:extLst>
          </p:cNvPr>
          <p:cNvSpPr/>
          <p:nvPr/>
        </p:nvSpPr>
        <p:spPr>
          <a:xfrm>
            <a:off x="4799385" y="2269605"/>
            <a:ext cx="1220345" cy="827416"/>
          </a:xfrm>
          <a:prstGeom prst="wedgeEllipseCallout">
            <a:avLst>
              <a:gd name="adj1" fmla="val -27569"/>
              <a:gd name="adj2" fmla="val 5399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“The delay predictions on my phone and at stations are more accurate as they use GPS”</a:t>
            </a: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92CC557C-EB96-4540-BC16-B8A5A31E8858}"/>
              </a:ext>
            </a:extLst>
          </p:cNvPr>
          <p:cNvGrpSpPr/>
          <p:nvPr/>
        </p:nvGrpSpPr>
        <p:grpSpPr>
          <a:xfrm>
            <a:off x="9136481" y="483854"/>
            <a:ext cx="206182" cy="206182"/>
            <a:chOff x="12174991" y="2709026"/>
            <a:chExt cx="226800" cy="226800"/>
          </a:xfrm>
          <a:noFill/>
        </p:grpSpPr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C424EEB8-FA3E-4FC8-9EC1-9D9FCAA75B71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44" name="Graphic 143" descr="Bullseye outline">
              <a:extLst>
                <a:ext uri="{FF2B5EF4-FFF2-40B4-BE49-F238E27FC236}">
                  <a16:creationId xmlns:a16="http://schemas.microsoft.com/office/drawing/2014/main" id="{DE6DCDED-BCFB-48A5-9DD4-17A852EA2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50880CF1-FFEC-4A0D-9AFB-70E880EC0548}"/>
              </a:ext>
            </a:extLst>
          </p:cNvPr>
          <p:cNvSpPr txBox="1"/>
          <p:nvPr/>
        </p:nvSpPr>
        <p:spPr>
          <a:xfrm>
            <a:off x="9041098" y="198438"/>
            <a:ext cx="8858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Funding secured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0F80C7D6-7E01-4593-8655-A32C08702259}"/>
              </a:ext>
            </a:extLst>
          </p:cNvPr>
          <p:cNvGrpSpPr/>
          <p:nvPr/>
        </p:nvGrpSpPr>
        <p:grpSpPr>
          <a:xfrm>
            <a:off x="5790718" y="2555204"/>
            <a:ext cx="206182" cy="206182"/>
            <a:chOff x="12174991" y="2709026"/>
            <a:chExt cx="226800" cy="226800"/>
          </a:xfrm>
          <a:noFill/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AE46B4DD-C9AF-43CB-938A-25A43714B783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59" name="Graphic 158" descr="Bullseye outline">
              <a:extLst>
                <a:ext uri="{FF2B5EF4-FFF2-40B4-BE49-F238E27FC236}">
                  <a16:creationId xmlns:a16="http://schemas.microsoft.com/office/drawing/2014/main" id="{B1C2E267-C263-4D08-B92A-8CF822F6CC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151" name="Speech Bubble: Oval 150">
            <a:extLst>
              <a:ext uri="{FF2B5EF4-FFF2-40B4-BE49-F238E27FC236}">
                <a16:creationId xmlns:a16="http://schemas.microsoft.com/office/drawing/2014/main" id="{AB9BA79F-C48C-40C4-B127-7011FCD1A7C6}"/>
              </a:ext>
            </a:extLst>
          </p:cNvPr>
          <p:cNvSpPr/>
          <p:nvPr/>
        </p:nvSpPr>
        <p:spPr>
          <a:xfrm>
            <a:off x="7220760" y="2303773"/>
            <a:ext cx="1058814" cy="797436"/>
          </a:xfrm>
          <a:prstGeom prst="wedgeEllipseCallout">
            <a:avLst>
              <a:gd name="adj1" fmla="val -27569"/>
              <a:gd name="adj2" fmla="val 5399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“Problems known to the operator are now shown to me further in advance”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A8481FB6-85D9-47BE-BAED-BF64B601E364}"/>
              </a:ext>
            </a:extLst>
          </p:cNvPr>
          <p:cNvSpPr txBox="1"/>
          <p:nvPr/>
        </p:nvSpPr>
        <p:spPr>
          <a:xfrm>
            <a:off x="7457216" y="3122266"/>
            <a:ext cx="160755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WP6. Extended horizon CR</a:t>
            </a:r>
          </a:p>
        </p:txBody>
      </p:sp>
      <p:sp>
        <p:nvSpPr>
          <p:cNvPr id="153" name="Diamond 152">
            <a:extLst>
              <a:ext uri="{FF2B5EF4-FFF2-40B4-BE49-F238E27FC236}">
                <a16:creationId xmlns:a16="http://schemas.microsoft.com/office/drawing/2014/main" id="{8CF8FB30-A820-40E5-B093-BEA677BE4365}"/>
              </a:ext>
            </a:extLst>
          </p:cNvPr>
          <p:cNvSpPr/>
          <p:nvPr/>
        </p:nvSpPr>
        <p:spPr>
          <a:xfrm>
            <a:off x="7399253" y="3189258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20F7A999-F831-46FD-A88F-B94D1BC2082E}"/>
              </a:ext>
            </a:extLst>
          </p:cNvPr>
          <p:cNvGrpSpPr/>
          <p:nvPr/>
        </p:nvGrpSpPr>
        <p:grpSpPr>
          <a:xfrm>
            <a:off x="8054215" y="2566893"/>
            <a:ext cx="206182" cy="206182"/>
            <a:chOff x="12174991" y="2709026"/>
            <a:chExt cx="226800" cy="226800"/>
          </a:xfrm>
          <a:noFill/>
        </p:grpSpPr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6D4EA5D9-3FFD-4726-BABA-953127CA46B7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80" name="Graphic 179" descr="Bullseye outline">
              <a:extLst>
                <a:ext uri="{FF2B5EF4-FFF2-40B4-BE49-F238E27FC236}">
                  <a16:creationId xmlns:a16="http://schemas.microsoft.com/office/drawing/2014/main" id="{674F5490-29AC-4D9B-88AD-8F25D5414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F27A5609-D465-4684-9BF6-F865F896DF37}"/>
              </a:ext>
            </a:extLst>
          </p:cNvPr>
          <p:cNvGrpSpPr/>
          <p:nvPr/>
        </p:nvGrpSpPr>
        <p:grpSpPr>
          <a:xfrm>
            <a:off x="8021291" y="1365789"/>
            <a:ext cx="206182" cy="206182"/>
            <a:chOff x="12174991" y="2709026"/>
            <a:chExt cx="226800" cy="226800"/>
          </a:xfrm>
          <a:noFill/>
        </p:grpSpPr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9AAA4549-6FBB-4A73-BEF1-094132362276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83" name="Graphic 182" descr="Bullseye outline">
              <a:extLst>
                <a:ext uri="{FF2B5EF4-FFF2-40B4-BE49-F238E27FC236}">
                  <a16:creationId xmlns:a16="http://schemas.microsoft.com/office/drawing/2014/main" id="{D18A4C30-458C-42DF-82E6-8932A0AA1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FDB65DE3-39C0-41E9-96EB-0339D0D38066}"/>
              </a:ext>
            </a:extLst>
          </p:cNvPr>
          <p:cNvGrpSpPr/>
          <p:nvPr/>
        </p:nvGrpSpPr>
        <p:grpSpPr>
          <a:xfrm>
            <a:off x="9823897" y="1411488"/>
            <a:ext cx="206182" cy="206182"/>
            <a:chOff x="12174991" y="2709026"/>
            <a:chExt cx="226800" cy="226800"/>
          </a:xfrm>
          <a:noFill/>
        </p:grpSpPr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AAE89BEE-B669-4B61-B4B1-4F667E28CBD6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86" name="Graphic 185" descr="Bullseye outline">
              <a:extLst>
                <a:ext uri="{FF2B5EF4-FFF2-40B4-BE49-F238E27FC236}">
                  <a16:creationId xmlns:a16="http://schemas.microsoft.com/office/drawing/2014/main" id="{49916AA0-DD1D-43FA-B99B-5A40A26684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187" name="TextBox 186">
            <a:extLst>
              <a:ext uri="{FF2B5EF4-FFF2-40B4-BE49-F238E27FC236}">
                <a16:creationId xmlns:a16="http://schemas.microsoft.com/office/drawing/2014/main" id="{9A6019CD-BE3B-438F-A3E4-2E53DFC744B2}"/>
              </a:ext>
            </a:extLst>
          </p:cNvPr>
          <p:cNvSpPr txBox="1"/>
          <p:nvPr/>
        </p:nvSpPr>
        <p:spPr>
          <a:xfrm>
            <a:off x="7763380" y="3824305"/>
            <a:ext cx="188628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WP9b. Bulletin editor enhancements</a:t>
            </a:r>
          </a:p>
        </p:txBody>
      </p:sp>
      <p:sp>
        <p:nvSpPr>
          <p:cNvPr id="188" name="Diamond 187">
            <a:extLst>
              <a:ext uri="{FF2B5EF4-FFF2-40B4-BE49-F238E27FC236}">
                <a16:creationId xmlns:a16="http://schemas.microsoft.com/office/drawing/2014/main" id="{932817D2-C5F1-4A6B-B8C3-B774251B1E3B}"/>
              </a:ext>
            </a:extLst>
          </p:cNvPr>
          <p:cNvSpPr/>
          <p:nvPr/>
        </p:nvSpPr>
        <p:spPr>
          <a:xfrm>
            <a:off x="7703120" y="3892918"/>
            <a:ext cx="120523" cy="218125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16623CC8-AEDC-476A-880C-D05A2E21291F}"/>
              </a:ext>
            </a:extLst>
          </p:cNvPr>
          <p:cNvGrpSpPr/>
          <p:nvPr/>
        </p:nvGrpSpPr>
        <p:grpSpPr>
          <a:xfrm>
            <a:off x="9219480" y="3481526"/>
            <a:ext cx="206182" cy="206182"/>
            <a:chOff x="12174991" y="2709026"/>
            <a:chExt cx="226800" cy="226800"/>
          </a:xfrm>
          <a:noFill/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8D4D17FD-D65D-47F0-BF8D-3648E98215BE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91" name="Graphic 190" descr="Bullseye outline">
              <a:extLst>
                <a:ext uri="{FF2B5EF4-FFF2-40B4-BE49-F238E27FC236}">
                  <a16:creationId xmlns:a16="http://schemas.microsoft.com/office/drawing/2014/main" id="{4747DDD2-9DF1-4195-BCE1-847AAC78D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192" name="Speech Bubble: Oval 191">
            <a:extLst>
              <a:ext uri="{FF2B5EF4-FFF2-40B4-BE49-F238E27FC236}">
                <a16:creationId xmlns:a16="http://schemas.microsoft.com/office/drawing/2014/main" id="{3F831413-9A09-46C8-B844-5AB7415E94B8}"/>
              </a:ext>
            </a:extLst>
          </p:cNvPr>
          <p:cNvSpPr/>
          <p:nvPr/>
        </p:nvSpPr>
        <p:spPr>
          <a:xfrm>
            <a:off x="6091057" y="2676392"/>
            <a:ext cx="1303711" cy="1088497"/>
          </a:xfrm>
          <a:prstGeom prst="wedgeEllipseCallout">
            <a:avLst>
              <a:gd name="adj1" fmla="val -31567"/>
              <a:gd name="adj2" fmla="val 56083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5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“I see disruption information on the National Rail Enquiries and train company websites more quickly and see less irrelevant repetitive messages”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C1A446ED-85D7-4AC4-AF0A-CEB3A400C751}"/>
              </a:ext>
            </a:extLst>
          </p:cNvPr>
          <p:cNvSpPr txBox="1"/>
          <p:nvPr/>
        </p:nvSpPr>
        <p:spPr>
          <a:xfrm>
            <a:off x="6275367" y="3819842"/>
            <a:ext cx="18862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WP9b. NRCC bulletin editor enhancements (8/10)</a:t>
            </a:r>
          </a:p>
        </p:txBody>
      </p:sp>
      <p:sp>
        <p:nvSpPr>
          <p:cNvPr id="194" name="Diamond 193">
            <a:extLst>
              <a:ext uri="{FF2B5EF4-FFF2-40B4-BE49-F238E27FC236}">
                <a16:creationId xmlns:a16="http://schemas.microsoft.com/office/drawing/2014/main" id="{1799D9FC-CC71-4237-9D78-1CA74414AB95}"/>
              </a:ext>
            </a:extLst>
          </p:cNvPr>
          <p:cNvSpPr/>
          <p:nvPr/>
        </p:nvSpPr>
        <p:spPr>
          <a:xfrm>
            <a:off x="6241625" y="3875749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95" name="Speech Bubble: Oval 194">
            <a:extLst>
              <a:ext uri="{FF2B5EF4-FFF2-40B4-BE49-F238E27FC236}">
                <a16:creationId xmlns:a16="http://schemas.microsoft.com/office/drawing/2014/main" id="{05A9A413-658A-45DF-88A8-39FD7A5E7F23}"/>
              </a:ext>
            </a:extLst>
          </p:cNvPr>
          <p:cNvSpPr/>
          <p:nvPr/>
        </p:nvSpPr>
        <p:spPr>
          <a:xfrm>
            <a:off x="9516700" y="2304481"/>
            <a:ext cx="1128407" cy="797436"/>
          </a:xfrm>
          <a:prstGeom prst="wedgeEllipseCallout">
            <a:avLst>
              <a:gd name="adj1" fmla="val -27569"/>
              <a:gd name="adj2" fmla="val 5399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“I can check how many carriages my train has before I travel”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E21B77ED-666A-4BAB-9772-E541EF99381B}"/>
              </a:ext>
            </a:extLst>
          </p:cNvPr>
          <p:cNvSpPr txBox="1"/>
          <p:nvPr/>
        </p:nvSpPr>
        <p:spPr>
          <a:xfrm>
            <a:off x="9753157" y="3122974"/>
            <a:ext cx="160755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WP6. R2 feed CR</a:t>
            </a:r>
          </a:p>
        </p:txBody>
      </p:sp>
      <p:sp>
        <p:nvSpPr>
          <p:cNvPr id="197" name="Diamond 196">
            <a:extLst>
              <a:ext uri="{FF2B5EF4-FFF2-40B4-BE49-F238E27FC236}">
                <a16:creationId xmlns:a16="http://schemas.microsoft.com/office/drawing/2014/main" id="{24AA4505-924F-40DC-B4C8-D71E69998619}"/>
              </a:ext>
            </a:extLst>
          </p:cNvPr>
          <p:cNvSpPr/>
          <p:nvPr/>
        </p:nvSpPr>
        <p:spPr>
          <a:xfrm>
            <a:off x="9695194" y="3189966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98" name="Speech Bubble: Oval 197">
            <a:extLst>
              <a:ext uri="{FF2B5EF4-FFF2-40B4-BE49-F238E27FC236}">
                <a16:creationId xmlns:a16="http://schemas.microsoft.com/office/drawing/2014/main" id="{8B051B32-DD7D-4E07-BC66-BA12D2D5442E}"/>
              </a:ext>
            </a:extLst>
          </p:cNvPr>
          <p:cNvSpPr/>
          <p:nvPr/>
        </p:nvSpPr>
        <p:spPr>
          <a:xfrm>
            <a:off x="10933096" y="1616249"/>
            <a:ext cx="1194280" cy="797436"/>
          </a:xfrm>
          <a:prstGeom prst="wedgeEllipseCallout">
            <a:avLst>
              <a:gd name="adj1" fmla="val -27569"/>
              <a:gd name="adj2" fmla="val 5399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“Real-time updates about station and train facilities are sent to my phone”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63FBAB17-1924-4AA9-B41C-F0121DD11536}"/>
              </a:ext>
            </a:extLst>
          </p:cNvPr>
          <p:cNvSpPr txBox="1"/>
          <p:nvPr/>
        </p:nvSpPr>
        <p:spPr>
          <a:xfrm>
            <a:off x="11171223" y="2463307"/>
            <a:ext cx="113193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WP11. Notifications</a:t>
            </a:r>
          </a:p>
        </p:txBody>
      </p:sp>
      <p:sp>
        <p:nvSpPr>
          <p:cNvPr id="200" name="Diamond 199">
            <a:extLst>
              <a:ext uri="{FF2B5EF4-FFF2-40B4-BE49-F238E27FC236}">
                <a16:creationId xmlns:a16="http://schemas.microsoft.com/office/drawing/2014/main" id="{E233320A-C1F2-4DBC-BA5A-561C54B186F1}"/>
              </a:ext>
            </a:extLst>
          </p:cNvPr>
          <p:cNvSpPr/>
          <p:nvPr/>
        </p:nvSpPr>
        <p:spPr>
          <a:xfrm>
            <a:off x="11113260" y="2511250"/>
            <a:ext cx="120523" cy="218125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C5887066-F9CD-42AF-A3B8-C78E41A79E0E}"/>
              </a:ext>
            </a:extLst>
          </p:cNvPr>
          <p:cNvGrpSpPr/>
          <p:nvPr/>
        </p:nvGrpSpPr>
        <p:grpSpPr>
          <a:xfrm>
            <a:off x="11921703" y="1886205"/>
            <a:ext cx="205200" cy="205200"/>
            <a:chOff x="12174991" y="2709026"/>
            <a:chExt cx="226800" cy="226800"/>
          </a:xfrm>
        </p:grpSpPr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C65499C7-3982-4DDB-942F-919369C25F09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203" name="Graphic 202" descr="Bullseye outline">
              <a:extLst>
                <a:ext uri="{FF2B5EF4-FFF2-40B4-BE49-F238E27FC236}">
                  <a16:creationId xmlns:a16="http://schemas.microsoft.com/office/drawing/2014/main" id="{F7F9A6C4-DEF5-4CF0-8100-565FE16DD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40A56D2B-7E1B-422C-8514-64B65EE1F099}"/>
              </a:ext>
            </a:extLst>
          </p:cNvPr>
          <p:cNvGrpSpPr/>
          <p:nvPr/>
        </p:nvGrpSpPr>
        <p:grpSpPr>
          <a:xfrm>
            <a:off x="10436383" y="2591577"/>
            <a:ext cx="205200" cy="205200"/>
            <a:chOff x="12174991" y="2709026"/>
            <a:chExt cx="226800" cy="226800"/>
          </a:xfrm>
        </p:grpSpPr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35EB191A-7F47-463B-9F59-F796DF71DF29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206" name="Graphic 205" descr="Bullseye outline">
              <a:extLst>
                <a:ext uri="{FF2B5EF4-FFF2-40B4-BE49-F238E27FC236}">
                  <a16:creationId xmlns:a16="http://schemas.microsoft.com/office/drawing/2014/main" id="{28125C3A-57D4-49DE-855E-6FECDAE6A3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F46ED86B-9B70-4DD3-AA74-B11BC8EC2F4E}"/>
              </a:ext>
            </a:extLst>
          </p:cNvPr>
          <p:cNvGrpSpPr/>
          <p:nvPr/>
        </p:nvGrpSpPr>
        <p:grpSpPr>
          <a:xfrm>
            <a:off x="11907394" y="3310753"/>
            <a:ext cx="206182" cy="206182"/>
            <a:chOff x="12174991" y="2709026"/>
            <a:chExt cx="226800" cy="226800"/>
          </a:xfrm>
          <a:noFill/>
        </p:grpSpPr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A670B42F-C6D2-42B0-B65D-A04A36B71300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209" name="Graphic 208" descr="Bullseye outline">
              <a:extLst>
                <a:ext uri="{FF2B5EF4-FFF2-40B4-BE49-F238E27FC236}">
                  <a16:creationId xmlns:a16="http://schemas.microsoft.com/office/drawing/2014/main" id="{57939630-A47F-4012-B9B9-6D54831990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DD976504-F2B2-4C64-A4BD-2637A1CD9A99}"/>
              </a:ext>
            </a:extLst>
          </p:cNvPr>
          <p:cNvGrpSpPr/>
          <p:nvPr/>
        </p:nvGrpSpPr>
        <p:grpSpPr>
          <a:xfrm>
            <a:off x="4889208" y="4349538"/>
            <a:ext cx="206182" cy="206182"/>
            <a:chOff x="12174991" y="2709026"/>
            <a:chExt cx="226800" cy="226800"/>
          </a:xfrm>
          <a:noFill/>
        </p:grpSpPr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26C2060E-F9AE-4221-8F75-1EF7321D26F5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212" name="Graphic 211" descr="Bullseye outline">
              <a:extLst>
                <a:ext uri="{FF2B5EF4-FFF2-40B4-BE49-F238E27FC236}">
                  <a16:creationId xmlns:a16="http://schemas.microsoft.com/office/drawing/2014/main" id="{2612ABCA-DD48-45C3-BFDB-588580A3D4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584278F3-7D57-472A-80F1-75F5E934BB8B}"/>
              </a:ext>
            </a:extLst>
          </p:cNvPr>
          <p:cNvGrpSpPr/>
          <p:nvPr/>
        </p:nvGrpSpPr>
        <p:grpSpPr>
          <a:xfrm>
            <a:off x="7969399" y="4415893"/>
            <a:ext cx="206182" cy="206182"/>
            <a:chOff x="12174991" y="2709026"/>
            <a:chExt cx="226800" cy="226800"/>
          </a:xfrm>
          <a:noFill/>
        </p:grpSpPr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56F7B5F6-6186-44F4-92E1-691B02549320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215" name="Graphic 214" descr="Bullseye outline">
              <a:extLst>
                <a:ext uri="{FF2B5EF4-FFF2-40B4-BE49-F238E27FC236}">
                  <a16:creationId xmlns:a16="http://schemas.microsoft.com/office/drawing/2014/main" id="{9CA206D5-E7DC-44CC-B190-C6F5FFBB2C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216" name="Diamond 215">
            <a:extLst>
              <a:ext uri="{FF2B5EF4-FFF2-40B4-BE49-F238E27FC236}">
                <a16:creationId xmlns:a16="http://schemas.microsoft.com/office/drawing/2014/main" id="{95B8C82C-13E7-4175-94EA-A41947E35F21}"/>
              </a:ext>
            </a:extLst>
          </p:cNvPr>
          <p:cNvSpPr/>
          <p:nvPr/>
        </p:nvSpPr>
        <p:spPr>
          <a:xfrm>
            <a:off x="7858796" y="5607713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27839CE1-B251-4606-B5C4-D991457B739B}"/>
              </a:ext>
            </a:extLst>
          </p:cNvPr>
          <p:cNvSpPr txBox="1"/>
          <p:nvPr/>
        </p:nvSpPr>
        <p:spPr>
          <a:xfrm>
            <a:off x="7919058" y="5520530"/>
            <a:ext cx="13029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WP11. Lift and escalator data live</a:t>
            </a:r>
          </a:p>
        </p:txBody>
      </p:sp>
      <p:sp>
        <p:nvSpPr>
          <p:cNvPr id="218" name="Speech Bubble: Oval 217">
            <a:extLst>
              <a:ext uri="{FF2B5EF4-FFF2-40B4-BE49-F238E27FC236}">
                <a16:creationId xmlns:a16="http://schemas.microsoft.com/office/drawing/2014/main" id="{9DE4EBE5-0FC1-4F1B-A16C-E855E27B14A2}"/>
              </a:ext>
            </a:extLst>
          </p:cNvPr>
          <p:cNvSpPr/>
          <p:nvPr/>
        </p:nvSpPr>
        <p:spPr>
          <a:xfrm>
            <a:off x="8084345" y="4560372"/>
            <a:ext cx="1432355" cy="982720"/>
          </a:xfrm>
          <a:prstGeom prst="wedgeEllipseCallout">
            <a:avLst>
              <a:gd name="adj1" fmla="val -53494"/>
              <a:gd name="adj2" fmla="val 42635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5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“I can check if the lift or escalator at my station is in service before I travel – if it is out of service, I’m told the best thing to do</a:t>
            </a:r>
          </a:p>
        </p:txBody>
      </p:sp>
      <p:sp>
        <p:nvSpPr>
          <p:cNvPr id="219" name="Diamond 218">
            <a:extLst>
              <a:ext uri="{FF2B5EF4-FFF2-40B4-BE49-F238E27FC236}">
                <a16:creationId xmlns:a16="http://schemas.microsoft.com/office/drawing/2014/main" id="{B9DD62F0-9640-4ED4-88E5-71BE344536D4}"/>
              </a:ext>
            </a:extLst>
          </p:cNvPr>
          <p:cNvSpPr/>
          <p:nvPr/>
        </p:nvSpPr>
        <p:spPr>
          <a:xfrm>
            <a:off x="8020864" y="6446539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9F05ADB2-AA80-4502-89E1-7BA6482DDBF8}"/>
              </a:ext>
            </a:extLst>
          </p:cNvPr>
          <p:cNvSpPr txBox="1"/>
          <p:nvPr/>
        </p:nvSpPr>
        <p:spPr>
          <a:xfrm>
            <a:off x="8032258" y="6578099"/>
            <a:ext cx="16730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WP2. OIS screens disruption templates implemented</a:t>
            </a:r>
          </a:p>
        </p:txBody>
      </p:sp>
      <p:sp>
        <p:nvSpPr>
          <p:cNvPr id="221" name="Speech Bubble: Oval 220">
            <a:extLst>
              <a:ext uri="{FF2B5EF4-FFF2-40B4-BE49-F238E27FC236}">
                <a16:creationId xmlns:a16="http://schemas.microsoft.com/office/drawing/2014/main" id="{3FABAC9E-F397-4A8D-8EB4-359E5F045F2A}"/>
              </a:ext>
            </a:extLst>
          </p:cNvPr>
          <p:cNvSpPr/>
          <p:nvPr/>
        </p:nvSpPr>
        <p:spPr>
          <a:xfrm>
            <a:off x="8197545" y="5858650"/>
            <a:ext cx="1390517" cy="742010"/>
          </a:xfrm>
          <a:prstGeom prst="wedgeEllipseCallout">
            <a:avLst>
              <a:gd name="adj1" fmla="val -53494"/>
              <a:gd name="adj2" fmla="val 42635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“The information on station screens is more consistent at all stations”</a:t>
            </a:r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15E7E2C6-6D3A-4819-BFD3-25CC4B6A6FCC}"/>
              </a:ext>
            </a:extLst>
          </p:cNvPr>
          <p:cNvGrpSpPr/>
          <p:nvPr/>
        </p:nvGrpSpPr>
        <p:grpSpPr>
          <a:xfrm>
            <a:off x="9274193" y="4958845"/>
            <a:ext cx="206182" cy="206182"/>
            <a:chOff x="12174991" y="2709026"/>
            <a:chExt cx="226800" cy="226800"/>
          </a:xfrm>
          <a:noFill/>
        </p:grpSpPr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C235A3A8-A317-4424-B1FB-8B22D1BEB974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224" name="Graphic 223" descr="Bullseye outline">
              <a:extLst>
                <a:ext uri="{FF2B5EF4-FFF2-40B4-BE49-F238E27FC236}">
                  <a16:creationId xmlns:a16="http://schemas.microsoft.com/office/drawing/2014/main" id="{8DF2912E-02D0-48ED-87C8-AD842F5D4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225" name="Diamond 224">
            <a:extLst>
              <a:ext uri="{FF2B5EF4-FFF2-40B4-BE49-F238E27FC236}">
                <a16:creationId xmlns:a16="http://schemas.microsoft.com/office/drawing/2014/main" id="{4AA3ECCD-CEBE-4C3E-9FC7-81E9B34BD7AD}"/>
              </a:ext>
            </a:extLst>
          </p:cNvPr>
          <p:cNvSpPr/>
          <p:nvPr/>
        </p:nvSpPr>
        <p:spPr>
          <a:xfrm>
            <a:off x="9820904" y="5606399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B20967B7-D96F-44F2-933F-991C095862FF}"/>
              </a:ext>
            </a:extLst>
          </p:cNvPr>
          <p:cNvSpPr txBox="1"/>
          <p:nvPr/>
        </p:nvSpPr>
        <p:spPr>
          <a:xfrm>
            <a:off x="9881166" y="5519216"/>
            <a:ext cx="13029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WP11. Station and train facilities data live in systems</a:t>
            </a:r>
          </a:p>
        </p:txBody>
      </p:sp>
      <p:sp>
        <p:nvSpPr>
          <p:cNvPr id="227" name="Speech Bubble: Oval 226">
            <a:extLst>
              <a:ext uri="{FF2B5EF4-FFF2-40B4-BE49-F238E27FC236}">
                <a16:creationId xmlns:a16="http://schemas.microsoft.com/office/drawing/2014/main" id="{7E1753D6-48AC-4C12-BAC1-2DF324E42144}"/>
              </a:ext>
            </a:extLst>
          </p:cNvPr>
          <p:cNvSpPr/>
          <p:nvPr/>
        </p:nvSpPr>
        <p:spPr>
          <a:xfrm>
            <a:off x="9854837" y="4958845"/>
            <a:ext cx="1432355" cy="600830"/>
          </a:xfrm>
          <a:prstGeom prst="wedgeEllipseCallout">
            <a:avLst>
              <a:gd name="adj1" fmla="val -53494"/>
              <a:gd name="adj2" fmla="val 42635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“I can check what facilities are available at the station and on the train</a:t>
            </a:r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C34C3F8C-8A9B-4A5D-851E-9437BC38BA23}"/>
              </a:ext>
            </a:extLst>
          </p:cNvPr>
          <p:cNvGrpSpPr/>
          <p:nvPr/>
        </p:nvGrpSpPr>
        <p:grpSpPr>
          <a:xfrm>
            <a:off x="11068623" y="5142869"/>
            <a:ext cx="205200" cy="205200"/>
            <a:chOff x="12174991" y="2709026"/>
            <a:chExt cx="226800" cy="226800"/>
          </a:xfrm>
        </p:grpSpPr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3A395657-AD4D-4A74-B83F-DB2C5A3CA0F4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230" name="Graphic 229" descr="Bullseye outline">
              <a:extLst>
                <a:ext uri="{FF2B5EF4-FFF2-40B4-BE49-F238E27FC236}">
                  <a16:creationId xmlns:a16="http://schemas.microsoft.com/office/drawing/2014/main" id="{71135490-8B5E-47E4-A84A-3FC10A671C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231" name="Diamond 230">
            <a:extLst>
              <a:ext uri="{FF2B5EF4-FFF2-40B4-BE49-F238E27FC236}">
                <a16:creationId xmlns:a16="http://schemas.microsoft.com/office/drawing/2014/main" id="{C453E4F9-EF42-447D-83A6-5DF47134C051}"/>
              </a:ext>
            </a:extLst>
          </p:cNvPr>
          <p:cNvSpPr/>
          <p:nvPr/>
        </p:nvSpPr>
        <p:spPr>
          <a:xfrm>
            <a:off x="10296228" y="6435780"/>
            <a:ext cx="120523" cy="218125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30B9EA59-95F6-472C-BB8D-8E0FE9BA0A40}"/>
              </a:ext>
            </a:extLst>
          </p:cNvPr>
          <p:cNvSpPr txBox="1"/>
          <p:nvPr/>
        </p:nvSpPr>
        <p:spPr>
          <a:xfrm>
            <a:off x="10173625" y="4598837"/>
            <a:ext cx="18665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WP2. Improvements to station announcements</a:t>
            </a:r>
          </a:p>
        </p:txBody>
      </p:sp>
      <p:sp>
        <p:nvSpPr>
          <p:cNvPr id="233" name="Speech Bubble: Oval 232">
            <a:extLst>
              <a:ext uri="{FF2B5EF4-FFF2-40B4-BE49-F238E27FC236}">
                <a16:creationId xmlns:a16="http://schemas.microsoft.com/office/drawing/2014/main" id="{A2442F61-B770-463A-B0AB-B12FFC696EA8}"/>
              </a:ext>
            </a:extLst>
          </p:cNvPr>
          <p:cNvSpPr/>
          <p:nvPr/>
        </p:nvSpPr>
        <p:spPr>
          <a:xfrm>
            <a:off x="10100614" y="4160343"/>
            <a:ext cx="1617889" cy="469265"/>
          </a:xfrm>
          <a:prstGeom prst="wedgeEllipseCallout">
            <a:avLst>
              <a:gd name="adj1" fmla="val -45575"/>
              <a:gd name="adj2" fmla="val 50504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“Station announcements are better and more consistent”</a:t>
            </a:r>
          </a:p>
        </p:txBody>
      </p:sp>
      <p:sp>
        <p:nvSpPr>
          <p:cNvPr id="234" name="Diamond 233">
            <a:extLst>
              <a:ext uri="{FF2B5EF4-FFF2-40B4-BE49-F238E27FC236}">
                <a16:creationId xmlns:a16="http://schemas.microsoft.com/office/drawing/2014/main" id="{C8286687-3566-4921-ABE0-38AE8EB9D896}"/>
              </a:ext>
            </a:extLst>
          </p:cNvPr>
          <p:cNvSpPr/>
          <p:nvPr/>
        </p:nvSpPr>
        <p:spPr>
          <a:xfrm>
            <a:off x="10095300" y="4739287"/>
            <a:ext cx="120523" cy="218125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2C7C4F8A-2188-42D4-A224-9F6B5DB94D2D}"/>
              </a:ext>
            </a:extLst>
          </p:cNvPr>
          <p:cNvSpPr txBox="1"/>
          <p:nvPr/>
        </p:nvSpPr>
        <p:spPr>
          <a:xfrm>
            <a:off x="8087176" y="307194"/>
            <a:ext cx="64357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TBC</a:t>
            </a:r>
          </a:p>
        </p:txBody>
      </p:sp>
      <p:sp>
        <p:nvSpPr>
          <p:cNvPr id="237" name="Diamond 236">
            <a:extLst>
              <a:ext uri="{FF2B5EF4-FFF2-40B4-BE49-F238E27FC236}">
                <a16:creationId xmlns:a16="http://schemas.microsoft.com/office/drawing/2014/main" id="{ECDA3A73-D578-4030-92CD-8676007783AB}"/>
              </a:ext>
            </a:extLst>
          </p:cNvPr>
          <p:cNvSpPr/>
          <p:nvPr/>
        </p:nvSpPr>
        <p:spPr>
          <a:xfrm>
            <a:off x="8169325" y="474098"/>
            <a:ext cx="120523" cy="218125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0749943D-DDF6-4D65-BA16-973DDA771323}"/>
              </a:ext>
            </a:extLst>
          </p:cNvPr>
          <p:cNvSpPr txBox="1"/>
          <p:nvPr/>
        </p:nvSpPr>
        <p:spPr>
          <a:xfrm>
            <a:off x="3710609" y="2325392"/>
            <a:ext cx="15554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WP6. Business case to improve real-time train information system</a:t>
            </a:r>
          </a:p>
        </p:txBody>
      </p:sp>
      <p:sp>
        <p:nvSpPr>
          <p:cNvPr id="242" name="Diamond 241">
            <a:extLst>
              <a:ext uri="{FF2B5EF4-FFF2-40B4-BE49-F238E27FC236}">
                <a16:creationId xmlns:a16="http://schemas.microsoft.com/office/drawing/2014/main" id="{6F632461-2DA3-401E-87B0-BB376C2E4377}"/>
              </a:ext>
            </a:extLst>
          </p:cNvPr>
          <p:cNvSpPr/>
          <p:nvPr/>
        </p:nvSpPr>
        <p:spPr>
          <a:xfrm>
            <a:off x="3650348" y="2523096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6BA8B780-D775-46D6-A56F-665509BB91F2}"/>
              </a:ext>
            </a:extLst>
          </p:cNvPr>
          <p:cNvSpPr txBox="1"/>
          <p:nvPr/>
        </p:nvSpPr>
        <p:spPr>
          <a:xfrm>
            <a:off x="1234007" y="5423705"/>
            <a:ext cx="17572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WP11. Identify gaps in the current provision of station and train facilities data</a:t>
            </a:r>
          </a:p>
        </p:txBody>
      </p:sp>
      <p:sp>
        <p:nvSpPr>
          <p:cNvPr id="291" name="Diamond 290">
            <a:extLst>
              <a:ext uri="{FF2B5EF4-FFF2-40B4-BE49-F238E27FC236}">
                <a16:creationId xmlns:a16="http://schemas.microsoft.com/office/drawing/2014/main" id="{2152945E-16CF-43F0-868C-BEC1C8F8490F}"/>
              </a:ext>
            </a:extLst>
          </p:cNvPr>
          <p:cNvSpPr/>
          <p:nvPr/>
        </p:nvSpPr>
        <p:spPr>
          <a:xfrm>
            <a:off x="1173746" y="5608709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E1983541-7A78-4A30-B2C2-4A47662DDC8F}"/>
              </a:ext>
            </a:extLst>
          </p:cNvPr>
          <p:cNvSpPr txBox="1"/>
          <p:nvPr/>
        </p:nvSpPr>
        <p:spPr>
          <a:xfrm>
            <a:off x="4260954" y="1765259"/>
            <a:ext cx="20409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WP1. Funding secured for timetable comparator tool</a:t>
            </a: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179BEFE1-5858-4D51-B160-A70544841B61}"/>
              </a:ext>
            </a:extLst>
          </p:cNvPr>
          <p:cNvGrpSpPr/>
          <p:nvPr/>
        </p:nvGrpSpPr>
        <p:grpSpPr>
          <a:xfrm>
            <a:off x="7169381" y="3166833"/>
            <a:ext cx="206182" cy="206182"/>
            <a:chOff x="12174991" y="2709026"/>
            <a:chExt cx="226800" cy="226800"/>
          </a:xfrm>
          <a:noFill/>
        </p:grpSpPr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FB9160B5-0ECA-43F6-8E9F-F78FFFF64BB8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41" name="Graphic 140" descr="Bullseye outline">
              <a:extLst>
                <a:ext uri="{FF2B5EF4-FFF2-40B4-BE49-F238E27FC236}">
                  <a16:creationId xmlns:a16="http://schemas.microsoft.com/office/drawing/2014/main" id="{BD95F7F6-FAFC-4BAE-9E43-14FA590855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05B9E3AB-DFBF-49D2-B4BF-70D5AC6B0919}"/>
              </a:ext>
            </a:extLst>
          </p:cNvPr>
          <p:cNvSpPr txBox="1"/>
          <p:nvPr/>
        </p:nvSpPr>
        <p:spPr>
          <a:xfrm>
            <a:off x="3876269" y="3819449"/>
            <a:ext cx="225086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WP9b. Funding agreed for bulletin editor CR</a:t>
            </a:r>
          </a:p>
        </p:txBody>
      </p:sp>
      <p:sp>
        <p:nvSpPr>
          <p:cNvPr id="146" name="Diamond 145">
            <a:extLst>
              <a:ext uri="{FF2B5EF4-FFF2-40B4-BE49-F238E27FC236}">
                <a16:creationId xmlns:a16="http://schemas.microsoft.com/office/drawing/2014/main" id="{155AF4D8-72FB-43AF-A97B-293297EADE8D}"/>
              </a:ext>
            </a:extLst>
          </p:cNvPr>
          <p:cNvSpPr/>
          <p:nvPr/>
        </p:nvSpPr>
        <p:spPr>
          <a:xfrm>
            <a:off x="3853746" y="3894435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22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Table 11">
            <a:extLst>
              <a:ext uri="{FF2B5EF4-FFF2-40B4-BE49-F238E27FC236}">
                <a16:creationId xmlns:a16="http://schemas.microsoft.com/office/drawing/2014/main" id="{C5D1B9E1-DEB1-4286-BF56-D57BEC79115D}"/>
              </a:ext>
            </a:extLst>
          </p:cNvPr>
          <p:cNvGraphicFramePr>
            <a:graphicFrameLocks noGrp="1"/>
          </p:cNvGraphicFramePr>
          <p:nvPr/>
        </p:nvGraphicFramePr>
        <p:xfrm>
          <a:off x="139327" y="890292"/>
          <a:ext cx="12030302" cy="59677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000">
                  <a:extLst>
                    <a:ext uri="{9D8B030D-6E8A-4147-A177-3AD203B41FA5}">
                      <a16:colId xmlns:a16="http://schemas.microsoft.com/office/drawing/2014/main" val="1669559747"/>
                    </a:ext>
                  </a:extLst>
                </a:gridCol>
                <a:gridCol w="2200673">
                  <a:extLst>
                    <a:ext uri="{9D8B030D-6E8A-4147-A177-3AD203B41FA5}">
                      <a16:colId xmlns:a16="http://schemas.microsoft.com/office/drawing/2014/main" val="3098989941"/>
                    </a:ext>
                  </a:extLst>
                </a:gridCol>
                <a:gridCol w="3040543">
                  <a:extLst>
                    <a:ext uri="{9D8B030D-6E8A-4147-A177-3AD203B41FA5}">
                      <a16:colId xmlns:a16="http://schemas.microsoft.com/office/drawing/2014/main" val="2767087725"/>
                    </a:ext>
                  </a:extLst>
                </a:gridCol>
                <a:gridCol w="3040543">
                  <a:extLst>
                    <a:ext uri="{9D8B030D-6E8A-4147-A177-3AD203B41FA5}">
                      <a16:colId xmlns:a16="http://schemas.microsoft.com/office/drawing/2014/main" val="3419736672"/>
                    </a:ext>
                  </a:extLst>
                </a:gridCol>
                <a:gridCol w="3040543">
                  <a:extLst>
                    <a:ext uri="{9D8B030D-6E8A-4147-A177-3AD203B41FA5}">
                      <a16:colId xmlns:a16="http://schemas.microsoft.com/office/drawing/2014/main" val="932033106"/>
                    </a:ext>
                  </a:extLst>
                </a:gridCol>
              </a:tblGrid>
              <a:tr h="59180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2020</a:t>
                      </a: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2021</a:t>
                      </a: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2022</a:t>
                      </a: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2023+</a:t>
                      </a: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604057"/>
                  </a:ext>
                </a:extLst>
              </a:tr>
              <a:tr h="895984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Onboard</a:t>
                      </a:r>
                    </a:p>
                  </a:txBody>
                  <a:tcPr vert="vert270" anchor="ctr"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030716"/>
                  </a:ext>
                </a:extLst>
              </a:tr>
              <a:tr h="895984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9751292"/>
                  </a:ext>
                </a:extLst>
              </a:tr>
              <a:tr h="895984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129535"/>
                  </a:ext>
                </a:extLst>
              </a:tr>
              <a:tr h="895984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95350" algn="l"/>
                        </a:tabLst>
                        <a:defRPr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When speaking to industry staff</a:t>
                      </a:r>
                    </a:p>
                  </a:txBody>
                  <a:tcPr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6392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1161662"/>
                  </a:ext>
                </a:extLst>
              </a:tr>
              <a:tr h="895984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152037"/>
                  </a:ext>
                </a:extLst>
              </a:tr>
              <a:tr h="895984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17568"/>
                  </a:ext>
                </a:extLst>
              </a:tr>
            </a:tbl>
          </a:graphicData>
        </a:graphic>
      </p:graphicFrame>
      <p:cxnSp>
        <p:nvCxnSpPr>
          <p:cNvPr id="218" name="Straight Arrow Connector 217">
            <a:extLst>
              <a:ext uri="{FF2B5EF4-FFF2-40B4-BE49-F238E27FC236}">
                <a16:creationId xmlns:a16="http://schemas.microsoft.com/office/drawing/2014/main" id="{A59ABF7F-331F-427D-8EB9-C8588B775054}"/>
              </a:ext>
            </a:extLst>
          </p:cNvPr>
          <p:cNvCxnSpPr>
            <a:cxnSpLocks/>
          </p:cNvCxnSpPr>
          <p:nvPr/>
        </p:nvCxnSpPr>
        <p:spPr>
          <a:xfrm>
            <a:off x="837901" y="4909327"/>
            <a:ext cx="11155680" cy="0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3433EBC6-D3CE-4A88-A904-C89966803363}"/>
              </a:ext>
            </a:extLst>
          </p:cNvPr>
          <p:cNvCxnSpPr>
            <a:cxnSpLocks/>
          </p:cNvCxnSpPr>
          <p:nvPr/>
        </p:nvCxnSpPr>
        <p:spPr>
          <a:xfrm>
            <a:off x="837901" y="5657910"/>
            <a:ext cx="11155680" cy="0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Arrow Connector 280">
            <a:extLst>
              <a:ext uri="{FF2B5EF4-FFF2-40B4-BE49-F238E27FC236}">
                <a16:creationId xmlns:a16="http://schemas.microsoft.com/office/drawing/2014/main" id="{16473127-ED29-4314-934D-4BCADBE87B58}"/>
              </a:ext>
            </a:extLst>
          </p:cNvPr>
          <p:cNvCxnSpPr>
            <a:cxnSpLocks/>
          </p:cNvCxnSpPr>
          <p:nvPr/>
        </p:nvCxnSpPr>
        <p:spPr>
          <a:xfrm>
            <a:off x="837901" y="6406494"/>
            <a:ext cx="11155680" cy="0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>
            <a:extLst>
              <a:ext uri="{FF2B5EF4-FFF2-40B4-BE49-F238E27FC236}">
                <a16:creationId xmlns:a16="http://schemas.microsoft.com/office/drawing/2014/main" id="{B9F33B22-39E3-4369-B71A-9F8F1E5B43D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GB" sz="2800" dirty="0"/>
              <a:t>How will we deliver this?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D411BA40-003A-423F-9E36-EF139F160DB0}"/>
              </a:ext>
            </a:extLst>
          </p:cNvPr>
          <p:cNvCxnSpPr>
            <a:cxnSpLocks/>
          </p:cNvCxnSpPr>
          <p:nvPr/>
        </p:nvCxnSpPr>
        <p:spPr>
          <a:xfrm>
            <a:off x="837901" y="2410891"/>
            <a:ext cx="11155680" cy="0"/>
          </a:xfrm>
          <a:prstGeom prst="straightConnector1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C9CB7F82-6ADF-4D72-9F9A-0540B01CE4AB}"/>
              </a:ext>
            </a:extLst>
          </p:cNvPr>
          <p:cNvCxnSpPr>
            <a:cxnSpLocks/>
          </p:cNvCxnSpPr>
          <p:nvPr/>
        </p:nvCxnSpPr>
        <p:spPr>
          <a:xfrm>
            <a:off x="837901" y="3032400"/>
            <a:ext cx="11155680" cy="0"/>
          </a:xfrm>
          <a:prstGeom prst="straightConnector1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0FCD30B4-97C5-4251-9B51-8129F68AFBC6}"/>
              </a:ext>
            </a:extLst>
          </p:cNvPr>
          <p:cNvCxnSpPr>
            <a:cxnSpLocks/>
          </p:cNvCxnSpPr>
          <p:nvPr/>
        </p:nvCxnSpPr>
        <p:spPr>
          <a:xfrm>
            <a:off x="837901" y="3653909"/>
            <a:ext cx="11155680" cy="0"/>
          </a:xfrm>
          <a:prstGeom prst="straightConnector1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>
            <a:extLst>
              <a:ext uri="{FF2B5EF4-FFF2-40B4-BE49-F238E27FC236}">
                <a16:creationId xmlns:a16="http://schemas.microsoft.com/office/drawing/2014/main" id="{DA0266AA-FF7C-4BE4-94B1-C65AF0A169B6}"/>
              </a:ext>
            </a:extLst>
          </p:cNvPr>
          <p:cNvSpPr txBox="1"/>
          <p:nvPr/>
        </p:nvSpPr>
        <p:spPr>
          <a:xfrm>
            <a:off x="2440174" y="2230186"/>
            <a:ext cx="17970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WP3a. Extra TOC fixed terminals and training materials</a:t>
            </a:r>
          </a:p>
        </p:txBody>
      </p:sp>
      <p:sp>
        <p:nvSpPr>
          <p:cNvPr id="193" name="Diamond 192">
            <a:extLst>
              <a:ext uri="{FF2B5EF4-FFF2-40B4-BE49-F238E27FC236}">
                <a16:creationId xmlns:a16="http://schemas.microsoft.com/office/drawing/2014/main" id="{66C1F5B0-B6DA-4B9D-A3FF-87A906795C6C}"/>
              </a:ext>
            </a:extLst>
          </p:cNvPr>
          <p:cNvSpPr/>
          <p:nvPr/>
        </p:nvSpPr>
        <p:spPr>
          <a:xfrm>
            <a:off x="2383814" y="2298630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97" name="Speech Bubble: Oval 196">
            <a:extLst>
              <a:ext uri="{FF2B5EF4-FFF2-40B4-BE49-F238E27FC236}">
                <a16:creationId xmlns:a16="http://schemas.microsoft.com/office/drawing/2014/main" id="{1646DC69-F36F-446B-87B4-64D38CF032CF}"/>
              </a:ext>
            </a:extLst>
          </p:cNvPr>
          <p:cNvSpPr/>
          <p:nvPr/>
        </p:nvSpPr>
        <p:spPr>
          <a:xfrm>
            <a:off x="2630415" y="1608678"/>
            <a:ext cx="1570715" cy="598408"/>
          </a:xfrm>
          <a:prstGeom prst="wedgeEllipseCallout">
            <a:avLst>
              <a:gd name="adj1" fmla="val -49997"/>
              <a:gd name="adj2" fmla="val 5661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</a:t>
            </a: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 hear 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announcements directly from control on some services”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C9702364-76C9-459F-9839-AAFAC85FBB77}"/>
              </a:ext>
            </a:extLst>
          </p:cNvPr>
          <p:cNvSpPr txBox="1"/>
          <p:nvPr/>
        </p:nvSpPr>
        <p:spPr>
          <a:xfrm>
            <a:off x="4649748" y="2116040"/>
            <a:ext cx="17970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WP3a. Business case for onboard announcements improvements</a:t>
            </a:r>
          </a:p>
        </p:txBody>
      </p:sp>
      <p:sp>
        <p:nvSpPr>
          <p:cNvPr id="199" name="Diamond 198">
            <a:extLst>
              <a:ext uri="{FF2B5EF4-FFF2-40B4-BE49-F238E27FC236}">
                <a16:creationId xmlns:a16="http://schemas.microsoft.com/office/drawing/2014/main" id="{DDF84EDD-159B-4EB2-8E96-E0158C2254A0}"/>
              </a:ext>
            </a:extLst>
          </p:cNvPr>
          <p:cNvSpPr/>
          <p:nvPr/>
        </p:nvSpPr>
        <p:spPr>
          <a:xfrm>
            <a:off x="4593388" y="2298630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E8B75666-9B2C-4B4E-8A58-492381C77E49}"/>
              </a:ext>
            </a:extLst>
          </p:cNvPr>
          <p:cNvSpPr txBox="1"/>
          <p:nvPr/>
        </p:nvSpPr>
        <p:spPr>
          <a:xfrm>
            <a:off x="8627391" y="2007817"/>
            <a:ext cx="13390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WP3b. Improvements to they way onboard announcements are delivered</a:t>
            </a:r>
          </a:p>
        </p:txBody>
      </p:sp>
      <p:sp>
        <p:nvSpPr>
          <p:cNvPr id="201" name="Diamond 200">
            <a:extLst>
              <a:ext uri="{FF2B5EF4-FFF2-40B4-BE49-F238E27FC236}">
                <a16:creationId xmlns:a16="http://schemas.microsoft.com/office/drawing/2014/main" id="{A8EB4604-17A2-4301-8F16-5FE261872637}"/>
              </a:ext>
            </a:extLst>
          </p:cNvPr>
          <p:cNvSpPr/>
          <p:nvPr/>
        </p:nvSpPr>
        <p:spPr>
          <a:xfrm>
            <a:off x="8585582" y="2297559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02" name="Speech Bubble: Oval 201">
            <a:extLst>
              <a:ext uri="{FF2B5EF4-FFF2-40B4-BE49-F238E27FC236}">
                <a16:creationId xmlns:a16="http://schemas.microsoft.com/office/drawing/2014/main" id="{F2D94F67-583F-407F-8017-D8F4F553C5A5}"/>
              </a:ext>
            </a:extLst>
          </p:cNvPr>
          <p:cNvSpPr/>
          <p:nvPr/>
        </p:nvSpPr>
        <p:spPr>
          <a:xfrm>
            <a:off x="8312150" y="1355152"/>
            <a:ext cx="1570715" cy="598408"/>
          </a:xfrm>
          <a:prstGeom prst="wedgeEllipseCallout">
            <a:avLst>
              <a:gd name="adj1" fmla="val -30228"/>
              <a:gd name="adj2" fmla="val 71261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“Announcements are more consistent and less repetitive”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27AB29F7-7A7B-42A0-9288-88F963147BAA}"/>
              </a:ext>
            </a:extLst>
          </p:cNvPr>
          <p:cNvSpPr txBox="1"/>
          <p:nvPr/>
        </p:nvSpPr>
        <p:spPr>
          <a:xfrm>
            <a:off x="9958133" y="2226978"/>
            <a:ext cx="18438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WP3a. Group &amp; automatic announcements from TOC controls</a:t>
            </a:r>
          </a:p>
        </p:txBody>
      </p:sp>
      <p:sp>
        <p:nvSpPr>
          <p:cNvPr id="204" name="Diamond 203">
            <a:extLst>
              <a:ext uri="{FF2B5EF4-FFF2-40B4-BE49-F238E27FC236}">
                <a16:creationId xmlns:a16="http://schemas.microsoft.com/office/drawing/2014/main" id="{36D3EF15-63D2-48DB-BEE1-585B44A7BB25}"/>
              </a:ext>
            </a:extLst>
          </p:cNvPr>
          <p:cNvSpPr/>
          <p:nvPr/>
        </p:nvSpPr>
        <p:spPr>
          <a:xfrm>
            <a:off x="9901773" y="2295422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05" name="Speech Bubble: Oval 204">
            <a:extLst>
              <a:ext uri="{FF2B5EF4-FFF2-40B4-BE49-F238E27FC236}">
                <a16:creationId xmlns:a16="http://schemas.microsoft.com/office/drawing/2014/main" id="{F0FB108A-FC8F-43DD-8819-D7C15C6FA11C}"/>
              </a:ext>
            </a:extLst>
          </p:cNvPr>
          <p:cNvSpPr/>
          <p:nvPr/>
        </p:nvSpPr>
        <p:spPr>
          <a:xfrm>
            <a:off x="10019846" y="1535136"/>
            <a:ext cx="1843896" cy="598408"/>
          </a:xfrm>
          <a:prstGeom prst="wedgeEllipseCallout">
            <a:avLst>
              <a:gd name="adj1" fmla="val -49997"/>
              <a:gd name="adj2" fmla="val 5661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“I hear announcements about my service directly from the control centre”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F6C5B03B-B5B9-4529-B4C8-448CCA4D0EBD}"/>
              </a:ext>
            </a:extLst>
          </p:cNvPr>
          <p:cNvSpPr txBox="1"/>
          <p:nvPr/>
        </p:nvSpPr>
        <p:spPr>
          <a:xfrm>
            <a:off x="4532963" y="3000661"/>
            <a:ext cx="17970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WP4. Rollout of operational tool (HILDA), Prioritised Plan Template and Sussex Service Recovery Tool</a:t>
            </a:r>
          </a:p>
        </p:txBody>
      </p:sp>
      <p:sp>
        <p:nvSpPr>
          <p:cNvPr id="207" name="Diamond 206">
            <a:extLst>
              <a:ext uri="{FF2B5EF4-FFF2-40B4-BE49-F238E27FC236}">
                <a16:creationId xmlns:a16="http://schemas.microsoft.com/office/drawing/2014/main" id="{D70806EC-9A0C-47D5-96BC-03A959552E29}"/>
              </a:ext>
            </a:extLst>
          </p:cNvPr>
          <p:cNvSpPr/>
          <p:nvPr/>
        </p:nvSpPr>
        <p:spPr>
          <a:xfrm>
            <a:off x="4476603" y="2919161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08" name="Speech Bubble: Oval 207">
            <a:extLst>
              <a:ext uri="{FF2B5EF4-FFF2-40B4-BE49-F238E27FC236}">
                <a16:creationId xmlns:a16="http://schemas.microsoft.com/office/drawing/2014/main" id="{70B74E55-85DC-4F11-A00C-F28C91922403}"/>
              </a:ext>
            </a:extLst>
          </p:cNvPr>
          <p:cNvSpPr/>
          <p:nvPr/>
        </p:nvSpPr>
        <p:spPr>
          <a:xfrm>
            <a:off x="4602887" y="2495550"/>
            <a:ext cx="1843896" cy="542925"/>
          </a:xfrm>
          <a:prstGeom prst="wedgeEllipseCallout">
            <a:avLst>
              <a:gd name="adj1" fmla="val -51097"/>
              <a:gd name="adj2" fmla="val 41246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“The delay estimates during disruption are more accurate now as it uses AI”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77160E7D-BA06-47F7-AF96-D6924FCE1793}"/>
              </a:ext>
            </a:extLst>
          </p:cNvPr>
          <p:cNvSpPr txBox="1"/>
          <p:nvPr/>
        </p:nvSpPr>
        <p:spPr>
          <a:xfrm>
            <a:off x="3936736" y="3486738"/>
            <a:ext cx="15554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WP6. Business case to improve real-time train information system</a:t>
            </a:r>
          </a:p>
        </p:txBody>
      </p:sp>
      <p:sp>
        <p:nvSpPr>
          <p:cNvPr id="210" name="Diamond 209">
            <a:extLst>
              <a:ext uri="{FF2B5EF4-FFF2-40B4-BE49-F238E27FC236}">
                <a16:creationId xmlns:a16="http://schemas.microsoft.com/office/drawing/2014/main" id="{B4B7FD3F-74A9-42B7-9389-4E15F44DC01B}"/>
              </a:ext>
            </a:extLst>
          </p:cNvPr>
          <p:cNvSpPr/>
          <p:nvPr/>
        </p:nvSpPr>
        <p:spPr>
          <a:xfrm>
            <a:off x="3869233" y="3551617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5280B470-392F-438B-B35C-47BB30C97475}"/>
              </a:ext>
            </a:extLst>
          </p:cNvPr>
          <p:cNvSpPr txBox="1"/>
          <p:nvPr/>
        </p:nvSpPr>
        <p:spPr>
          <a:xfrm>
            <a:off x="6918691" y="3459206"/>
            <a:ext cx="126761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WP6. Loading CR</a:t>
            </a:r>
          </a:p>
        </p:txBody>
      </p:sp>
      <p:sp>
        <p:nvSpPr>
          <p:cNvPr id="213" name="Diamond 212">
            <a:extLst>
              <a:ext uri="{FF2B5EF4-FFF2-40B4-BE49-F238E27FC236}">
                <a16:creationId xmlns:a16="http://schemas.microsoft.com/office/drawing/2014/main" id="{5123770A-B367-4813-AF1D-013A22FD5247}"/>
              </a:ext>
            </a:extLst>
          </p:cNvPr>
          <p:cNvSpPr/>
          <p:nvPr/>
        </p:nvSpPr>
        <p:spPr>
          <a:xfrm>
            <a:off x="6880060" y="3551617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10E5DA8A-9A01-4504-9A62-F9A9121D15A0}"/>
              </a:ext>
            </a:extLst>
          </p:cNvPr>
          <p:cNvSpPr txBox="1"/>
          <p:nvPr/>
        </p:nvSpPr>
        <p:spPr>
          <a:xfrm>
            <a:off x="8788889" y="3681780"/>
            <a:ext cx="18438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WP8. Do not travel improvements</a:t>
            </a:r>
          </a:p>
        </p:txBody>
      </p:sp>
      <p:sp>
        <p:nvSpPr>
          <p:cNvPr id="215" name="Diamond 214">
            <a:extLst>
              <a:ext uri="{FF2B5EF4-FFF2-40B4-BE49-F238E27FC236}">
                <a16:creationId xmlns:a16="http://schemas.microsoft.com/office/drawing/2014/main" id="{1802A641-D246-4B82-9B98-573064446B6A}"/>
              </a:ext>
            </a:extLst>
          </p:cNvPr>
          <p:cNvSpPr/>
          <p:nvPr/>
        </p:nvSpPr>
        <p:spPr>
          <a:xfrm>
            <a:off x="8713736" y="3549521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17" name="Speech Bubble: Oval 216">
            <a:extLst>
              <a:ext uri="{FF2B5EF4-FFF2-40B4-BE49-F238E27FC236}">
                <a16:creationId xmlns:a16="http://schemas.microsoft.com/office/drawing/2014/main" id="{9DA82BAE-9C3F-4F17-82D8-D3A99D01DAC4}"/>
              </a:ext>
            </a:extLst>
          </p:cNvPr>
          <p:cNvSpPr/>
          <p:nvPr/>
        </p:nvSpPr>
        <p:spPr>
          <a:xfrm>
            <a:off x="8818204" y="3036818"/>
            <a:ext cx="2179155" cy="623638"/>
          </a:xfrm>
          <a:prstGeom prst="wedgeEllipseCallout">
            <a:avLst>
              <a:gd name="adj1" fmla="val -49997"/>
              <a:gd name="adj2" fmla="val 5661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“I’m provided with clearer and more consistent guidance on what to do when there is major disruption”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8BF91286-43A7-4C5A-BD61-E6B5A43B1DBA}"/>
              </a:ext>
            </a:extLst>
          </p:cNvPr>
          <p:cNvSpPr txBox="1"/>
          <p:nvPr/>
        </p:nvSpPr>
        <p:spPr>
          <a:xfrm>
            <a:off x="1264882" y="4592098"/>
            <a:ext cx="15554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WP7. ERMA agreements for One Team</a:t>
            </a:r>
          </a:p>
        </p:txBody>
      </p:sp>
      <p:sp>
        <p:nvSpPr>
          <p:cNvPr id="265" name="Diamond 264">
            <a:extLst>
              <a:ext uri="{FF2B5EF4-FFF2-40B4-BE49-F238E27FC236}">
                <a16:creationId xmlns:a16="http://schemas.microsoft.com/office/drawing/2014/main" id="{611FF8D8-1509-4C5B-AB94-0A6532BC5A9B}"/>
              </a:ext>
            </a:extLst>
          </p:cNvPr>
          <p:cNvSpPr/>
          <p:nvPr/>
        </p:nvSpPr>
        <p:spPr>
          <a:xfrm>
            <a:off x="1204621" y="4789802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630E9DA1-B02A-4106-A82C-113A02B0FE64}"/>
              </a:ext>
            </a:extLst>
          </p:cNvPr>
          <p:cNvSpPr txBox="1"/>
          <p:nvPr/>
        </p:nvSpPr>
        <p:spPr>
          <a:xfrm>
            <a:off x="3481541" y="4615937"/>
            <a:ext cx="15554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WP7. High Level One Team Plans for most NR Managed Stations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22232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7" name="Diamond 266">
            <a:extLst>
              <a:ext uri="{FF2B5EF4-FFF2-40B4-BE49-F238E27FC236}">
                <a16:creationId xmlns:a16="http://schemas.microsoft.com/office/drawing/2014/main" id="{B436DDB3-CD93-4D4B-936B-AD54EDD39484}"/>
              </a:ext>
            </a:extLst>
          </p:cNvPr>
          <p:cNvSpPr/>
          <p:nvPr/>
        </p:nvSpPr>
        <p:spPr>
          <a:xfrm>
            <a:off x="3421280" y="4785552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E1ADFD5F-DE8C-4C24-AFB2-5A479309A609}"/>
              </a:ext>
            </a:extLst>
          </p:cNvPr>
          <p:cNvSpPr txBox="1"/>
          <p:nvPr/>
        </p:nvSpPr>
        <p:spPr>
          <a:xfrm>
            <a:off x="8995216" y="4725337"/>
            <a:ext cx="155542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WP7. Delivery of One Team</a:t>
            </a:r>
          </a:p>
        </p:txBody>
      </p:sp>
      <p:sp>
        <p:nvSpPr>
          <p:cNvPr id="274" name="Diamond 273">
            <a:extLst>
              <a:ext uri="{FF2B5EF4-FFF2-40B4-BE49-F238E27FC236}">
                <a16:creationId xmlns:a16="http://schemas.microsoft.com/office/drawing/2014/main" id="{BA30024E-0BA1-4C30-8F5E-CF08011A973D}"/>
              </a:ext>
            </a:extLst>
          </p:cNvPr>
          <p:cNvSpPr/>
          <p:nvPr/>
        </p:nvSpPr>
        <p:spPr>
          <a:xfrm>
            <a:off x="8945855" y="4770581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75" name="Speech Bubble: Oval 274">
            <a:extLst>
              <a:ext uri="{FF2B5EF4-FFF2-40B4-BE49-F238E27FC236}">
                <a16:creationId xmlns:a16="http://schemas.microsoft.com/office/drawing/2014/main" id="{D8EC0889-9752-4190-913F-528A08B42C6B}"/>
              </a:ext>
            </a:extLst>
          </p:cNvPr>
          <p:cNvSpPr/>
          <p:nvPr/>
        </p:nvSpPr>
        <p:spPr>
          <a:xfrm>
            <a:off x="9119559" y="4059751"/>
            <a:ext cx="1765356" cy="606341"/>
          </a:xfrm>
          <a:prstGeom prst="wedgeEllipseCallout">
            <a:avLst>
              <a:gd name="adj1" fmla="val -49997"/>
              <a:gd name="adj2" fmla="val 56617"/>
            </a:avLst>
          </a:prstGeom>
          <a:solidFill>
            <a:srgbClr val="FFDF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“I can generally speak to a member of station staff from any company and they will help me”</a:t>
            </a:r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0A6D206A-5804-44FF-B7A7-868850EBEDDB}"/>
              </a:ext>
            </a:extLst>
          </p:cNvPr>
          <p:cNvSpPr txBox="1"/>
          <p:nvPr/>
        </p:nvSpPr>
        <p:spPr>
          <a:xfrm>
            <a:off x="10349929" y="6255742"/>
            <a:ext cx="14015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Staff information improvements</a:t>
            </a:r>
          </a:p>
        </p:txBody>
      </p:sp>
      <p:sp>
        <p:nvSpPr>
          <p:cNvPr id="283" name="Diamond 282">
            <a:extLst>
              <a:ext uri="{FF2B5EF4-FFF2-40B4-BE49-F238E27FC236}">
                <a16:creationId xmlns:a16="http://schemas.microsoft.com/office/drawing/2014/main" id="{7A35638B-D5F7-4459-85CD-E615062AE542}"/>
              </a:ext>
            </a:extLst>
          </p:cNvPr>
          <p:cNvSpPr/>
          <p:nvPr/>
        </p:nvSpPr>
        <p:spPr>
          <a:xfrm>
            <a:off x="5946525" y="5527483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EF1B1809-25FB-4B4C-A044-A5D6B0281CE6}"/>
              </a:ext>
            </a:extLst>
          </p:cNvPr>
          <p:cNvSpPr txBox="1"/>
          <p:nvPr/>
        </p:nvSpPr>
        <p:spPr>
          <a:xfrm>
            <a:off x="5588733" y="5743135"/>
            <a:ext cx="12644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WP8. Publication of Customer Pledges</a:t>
            </a:r>
          </a:p>
        </p:txBody>
      </p:sp>
      <p:sp>
        <p:nvSpPr>
          <p:cNvPr id="285" name="Speech Bubble: Oval 284">
            <a:extLst>
              <a:ext uri="{FF2B5EF4-FFF2-40B4-BE49-F238E27FC236}">
                <a16:creationId xmlns:a16="http://schemas.microsoft.com/office/drawing/2014/main" id="{C6DA66C3-4509-4DAD-9350-634B5C4D2940}"/>
              </a:ext>
            </a:extLst>
          </p:cNvPr>
          <p:cNvSpPr/>
          <p:nvPr/>
        </p:nvSpPr>
        <p:spPr>
          <a:xfrm>
            <a:off x="8818204" y="4983226"/>
            <a:ext cx="1843896" cy="606341"/>
          </a:xfrm>
          <a:prstGeom prst="wedgeEllipseCallout">
            <a:avLst>
              <a:gd name="adj1" fmla="val -36006"/>
              <a:gd name="adj2" fmla="val 53346"/>
            </a:avLst>
          </a:prstGeom>
          <a:solidFill>
            <a:srgbClr val="FFDF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“I am clear on how I can travel via alternative rail routes if my route has been disrupted”</a:t>
            </a:r>
          </a:p>
        </p:txBody>
      </p:sp>
      <p:sp>
        <p:nvSpPr>
          <p:cNvPr id="288" name="Diamond 287">
            <a:extLst>
              <a:ext uri="{FF2B5EF4-FFF2-40B4-BE49-F238E27FC236}">
                <a16:creationId xmlns:a16="http://schemas.microsoft.com/office/drawing/2014/main" id="{409B37EE-3008-4306-9D9D-EA2318E37DF9}"/>
              </a:ext>
            </a:extLst>
          </p:cNvPr>
          <p:cNvSpPr/>
          <p:nvPr/>
        </p:nvSpPr>
        <p:spPr>
          <a:xfrm>
            <a:off x="10289668" y="6289480"/>
            <a:ext cx="120523" cy="218125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289" name="Speech Bubble: Oval 288">
            <a:extLst>
              <a:ext uri="{FF2B5EF4-FFF2-40B4-BE49-F238E27FC236}">
                <a16:creationId xmlns:a16="http://schemas.microsoft.com/office/drawing/2014/main" id="{4364BEAD-BD8C-49C7-9C29-C5C425C3A322}"/>
              </a:ext>
            </a:extLst>
          </p:cNvPr>
          <p:cNvSpPr/>
          <p:nvPr/>
        </p:nvSpPr>
        <p:spPr>
          <a:xfrm>
            <a:off x="10349930" y="5553210"/>
            <a:ext cx="1596466" cy="606341"/>
          </a:xfrm>
          <a:prstGeom prst="wedgeEllipseCallout">
            <a:avLst>
              <a:gd name="adj1" fmla="val -47127"/>
              <a:gd name="adj2" fmla="val 68511"/>
            </a:avLst>
          </a:prstGeom>
          <a:solidFill>
            <a:srgbClr val="FFDF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“Staff are very well informed and help me work out the best thing to do”</a:t>
            </a:r>
          </a:p>
        </p:txBody>
      </p:sp>
      <p:sp>
        <p:nvSpPr>
          <p:cNvPr id="94" name="Speech Bubble: Oval 93">
            <a:extLst>
              <a:ext uri="{FF2B5EF4-FFF2-40B4-BE49-F238E27FC236}">
                <a16:creationId xmlns:a16="http://schemas.microsoft.com/office/drawing/2014/main" id="{5CDC8907-61FC-47B8-9562-BEA7A95B515F}"/>
              </a:ext>
            </a:extLst>
          </p:cNvPr>
          <p:cNvSpPr/>
          <p:nvPr/>
        </p:nvSpPr>
        <p:spPr>
          <a:xfrm>
            <a:off x="6003483" y="4725336"/>
            <a:ext cx="1843896" cy="743617"/>
          </a:xfrm>
          <a:prstGeom prst="wedgeEllipseCallout">
            <a:avLst>
              <a:gd name="adj1" fmla="val -49997"/>
              <a:gd name="adj2" fmla="val 56617"/>
            </a:avLst>
          </a:prstGeom>
          <a:solidFill>
            <a:srgbClr val="FFDF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“My train company has  published customer pledges for the information they will provide”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C5E51EF-6F70-40C4-881D-83A177FE2BEE}"/>
              </a:ext>
            </a:extLst>
          </p:cNvPr>
          <p:cNvSpPr txBox="1"/>
          <p:nvPr/>
        </p:nvSpPr>
        <p:spPr>
          <a:xfrm>
            <a:off x="8942191" y="5642409"/>
            <a:ext cx="11450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WP8. Ticket easement improvements</a:t>
            </a:r>
          </a:p>
        </p:txBody>
      </p:sp>
      <p:sp>
        <p:nvSpPr>
          <p:cNvPr id="96" name="Diamond 95">
            <a:extLst>
              <a:ext uri="{FF2B5EF4-FFF2-40B4-BE49-F238E27FC236}">
                <a16:creationId xmlns:a16="http://schemas.microsoft.com/office/drawing/2014/main" id="{53B38A6D-ED7F-4B94-A42C-B6DD8610349C}"/>
              </a:ext>
            </a:extLst>
          </p:cNvPr>
          <p:cNvSpPr/>
          <p:nvPr/>
        </p:nvSpPr>
        <p:spPr>
          <a:xfrm>
            <a:off x="8888292" y="5545771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0109A5B4-620F-493E-A6CC-23B8D544E015}"/>
              </a:ext>
            </a:extLst>
          </p:cNvPr>
          <p:cNvGrpSpPr/>
          <p:nvPr/>
        </p:nvGrpSpPr>
        <p:grpSpPr>
          <a:xfrm>
            <a:off x="11540036" y="1754009"/>
            <a:ext cx="206182" cy="206182"/>
            <a:chOff x="12174991" y="2709026"/>
            <a:chExt cx="226800" cy="226800"/>
          </a:xfrm>
          <a:noFill/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124E5592-7CB8-4974-A7DD-D6A4B56312A0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24" name="Graphic 123" descr="Bullseye outline">
              <a:extLst>
                <a:ext uri="{FF2B5EF4-FFF2-40B4-BE49-F238E27FC236}">
                  <a16:creationId xmlns:a16="http://schemas.microsoft.com/office/drawing/2014/main" id="{620FCC51-BB3B-4A17-84FE-4353A2E651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pic>
        <p:nvPicPr>
          <p:cNvPr id="125" name="Graphic 124" descr="Bullseye outline">
            <a:extLst>
              <a:ext uri="{FF2B5EF4-FFF2-40B4-BE49-F238E27FC236}">
                <a16:creationId xmlns:a16="http://schemas.microsoft.com/office/drawing/2014/main" id="{E0E6B326-8527-45A5-B690-44358E2DF5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680920">
            <a:off x="9620383" y="1569790"/>
            <a:ext cx="180909" cy="180909"/>
          </a:xfrm>
          <a:prstGeom prst="rect">
            <a:avLst/>
          </a:prstGeom>
        </p:spPr>
      </p:pic>
      <p:pic>
        <p:nvPicPr>
          <p:cNvPr id="132" name="Graphic 131" descr="Bullseye outline">
            <a:extLst>
              <a:ext uri="{FF2B5EF4-FFF2-40B4-BE49-F238E27FC236}">
                <a16:creationId xmlns:a16="http://schemas.microsoft.com/office/drawing/2014/main" id="{41E67519-9BDD-470D-9BA7-A638FBCC50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680920">
            <a:off x="10589487" y="4282381"/>
            <a:ext cx="180909" cy="180909"/>
          </a:xfrm>
          <a:prstGeom prst="rect">
            <a:avLst/>
          </a:prstGeom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2D6C6342-B231-4F8E-9FF1-24EA1A54D79B}"/>
              </a:ext>
            </a:extLst>
          </p:cNvPr>
          <p:cNvSpPr/>
          <p:nvPr/>
        </p:nvSpPr>
        <p:spPr>
          <a:xfrm>
            <a:off x="5705475" y="36627"/>
            <a:ext cx="6428267" cy="7462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Arial" panose="020B0604020202020204" pitchFamily="34" charset="0"/>
              </a:rPr>
              <a:t>Key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030255A-1BF8-4932-9662-B2754F77F767}"/>
              </a:ext>
            </a:extLst>
          </p:cNvPr>
          <p:cNvSpPr/>
          <p:nvPr/>
        </p:nvSpPr>
        <p:spPr>
          <a:xfrm>
            <a:off x="6134100" y="166255"/>
            <a:ext cx="3459773" cy="53331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Programme Milestones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A833156-93E5-47AB-8290-3F653E609B36}"/>
              </a:ext>
            </a:extLst>
          </p:cNvPr>
          <p:cNvSpPr txBox="1"/>
          <p:nvPr/>
        </p:nvSpPr>
        <p:spPr>
          <a:xfrm>
            <a:off x="6154762" y="307962"/>
            <a:ext cx="64357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Complete</a:t>
            </a:r>
          </a:p>
        </p:txBody>
      </p:sp>
      <p:sp>
        <p:nvSpPr>
          <p:cNvPr id="130" name="Diamond 129">
            <a:extLst>
              <a:ext uri="{FF2B5EF4-FFF2-40B4-BE49-F238E27FC236}">
                <a16:creationId xmlns:a16="http://schemas.microsoft.com/office/drawing/2014/main" id="{46064911-453A-4F3C-9B0C-003947B61407}"/>
              </a:ext>
            </a:extLst>
          </p:cNvPr>
          <p:cNvSpPr/>
          <p:nvPr/>
        </p:nvSpPr>
        <p:spPr>
          <a:xfrm>
            <a:off x="6221985" y="474274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67093BC-283F-4ED6-A681-CCE933435317}"/>
              </a:ext>
            </a:extLst>
          </p:cNvPr>
          <p:cNvSpPr txBox="1"/>
          <p:nvPr/>
        </p:nvSpPr>
        <p:spPr>
          <a:xfrm>
            <a:off x="6663997" y="309458"/>
            <a:ext cx="49313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Issues</a:t>
            </a:r>
          </a:p>
        </p:txBody>
      </p:sp>
      <p:sp>
        <p:nvSpPr>
          <p:cNvPr id="133" name="Diamond 132">
            <a:extLst>
              <a:ext uri="{FF2B5EF4-FFF2-40B4-BE49-F238E27FC236}">
                <a16:creationId xmlns:a16="http://schemas.microsoft.com/office/drawing/2014/main" id="{ECD41BA4-79AC-4A4C-B9EA-826FAD50FCE3}"/>
              </a:ext>
            </a:extLst>
          </p:cNvPr>
          <p:cNvSpPr/>
          <p:nvPr/>
        </p:nvSpPr>
        <p:spPr>
          <a:xfrm>
            <a:off x="6733693" y="477411"/>
            <a:ext cx="120523" cy="218125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5496173-A5CA-43D5-8D67-8210164CB25A}"/>
              </a:ext>
            </a:extLst>
          </p:cNvPr>
          <p:cNvSpPr txBox="1"/>
          <p:nvPr/>
        </p:nvSpPr>
        <p:spPr>
          <a:xfrm>
            <a:off x="7130348" y="307194"/>
            <a:ext cx="64357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Blocked</a:t>
            </a:r>
          </a:p>
        </p:txBody>
      </p:sp>
      <p:sp>
        <p:nvSpPr>
          <p:cNvPr id="138" name="Diamond 137">
            <a:extLst>
              <a:ext uri="{FF2B5EF4-FFF2-40B4-BE49-F238E27FC236}">
                <a16:creationId xmlns:a16="http://schemas.microsoft.com/office/drawing/2014/main" id="{51CAC793-D0C1-4E18-8D31-5680F424991C}"/>
              </a:ext>
            </a:extLst>
          </p:cNvPr>
          <p:cNvSpPr/>
          <p:nvPr/>
        </p:nvSpPr>
        <p:spPr>
          <a:xfrm>
            <a:off x="7201095" y="478284"/>
            <a:ext cx="120523" cy="218125"/>
          </a:xfrm>
          <a:prstGeom prst="diamon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CCB33C09-5D22-499B-A57F-3AB1068E98B7}"/>
              </a:ext>
            </a:extLst>
          </p:cNvPr>
          <p:cNvSpPr txBox="1"/>
          <p:nvPr/>
        </p:nvSpPr>
        <p:spPr>
          <a:xfrm>
            <a:off x="7601471" y="307194"/>
            <a:ext cx="64357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 track</a:t>
            </a:r>
          </a:p>
        </p:txBody>
      </p:sp>
      <p:sp>
        <p:nvSpPr>
          <p:cNvPr id="140" name="Diamond 139">
            <a:extLst>
              <a:ext uri="{FF2B5EF4-FFF2-40B4-BE49-F238E27FC236}">
                <a16:creationId xmlns:a16="http://schemas.microsoft.com/office/drawing/2014/main" id="{44F4816D-E83F-4033-B3CE-B753950505B6}"/>
              </a:ext>
            </a:extLst>
          </p:cNvPr>
          <p:cNvSpPr/>
          <p:nvPr/>
        </p:nvSpPr>
        <p:spPr>
          <a:xfrm>
            <a:off x="7683620" y="474098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41" name="Diamond 140">
            <a:extLst>
              <a:ext uri="{FF2B5EF4-FFF2-40B4-BE49-F238E27FC236}">
                <a16:creationId xmlns:a16="http://schemas.microsoft.com/office/drawing/2014/main" id="{670A7CF6-FEE5-47A2-90CF-B0432FA08296}"/>
              </a:ext>
            </a:extLst>
          </p:cNvPr>
          <p:cNvSpPr/>
          <p:nvPr/>
        </p:nvSpPr>
        <p:spPr>
          <a:xfrm>
            <a:off x="10497578" y="472889"/>
            <a:ext cx="120523" cy="21812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pic>
        <p:nvPicPr>
          <p:cNvPr id="142" name="Graphic 141" descr="Bullseye outline">
            <a:extLst>
              <a:ext uri="{FF2B5EF4-FFF2-40B4-BE49-F238E27FC236}">
                <a16:creationId xmlns:a16="http://schemas.microsoft.com/office/drawing/2014/main" id="{789FCFBE-5855-411E-8735-4B832A2C54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680920">
            <a:off x="8610217" y="493432"/>
            <a:ext cx="180909" cy="180909"/>
          </a:xfrm>
          <a:prstGeom prst="rect">
            <a:avLst/>
          </a:prstGeom>
        </p:spPr>
      </p:pic>
      <p:sp>
        <p:nvSpPr>
          <p:cNvPr id="143" name="TextBox 142">
            <a:extLst>
              <a:ext uri="{FF2B5EF4-FFF2-40B4-BE49-F238E27FC236}">
                <a16:creationId xmlns:a16="http://schemas.microsoft.com/office/drawing/2014/main" id="{ACCAB1E8-43BE-49CA-95A1-EAEC328C9DE1}"/>
              </a:ext>
            </a:extLst>
          </p:cNvPr>
          <p:cNvSpPr txBox="1"/>
          <p:nvPr/>
        </p:nvSpPr>
        <p:spPr>
          <a:xfrm>
            <a:off x="8539772" y="189324"/>
            <a:ext cx="8858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Requires funding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49AA33F8-9844-4FDE-A399-6CDE7CCB775F}"/>
              </a:ext>
            </a:extLst>
          </p:cNvPr>
          <p:cNvSpPr/>
          <p:nvPr/>
        </p:nvSpPr>
        <p:spPr>
          <a:xfrm>
            <a:off x="9649668" y="165456"/>
            <a:ext cx="1030272" cy="53331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rPr>
              <a:t>External Milestones</a:t>
            </a:r>
          </a:p>
        </p:txBody>
      </p:sp>
      <p:sp>
        <p:nvSpPr>
          <p:cNvPr id="145" name="Speech Bubble: Oval 144">
            <a:extLst>
              <a:ext uri="{FF2B5EF4-FFF2-40B4-BE49-F238E27FC236}">
                <a16:creationId xmlns:a16="http://schemas.microsoft.com/office/drawing/2014/main" id="{20A98A02-4721-4844-8754-5A729C8888FA}"/>
              </a:ext>
            </a:extLst>
          </p:cNvPr>
          <p:cNvSpPr/>
          <p:nvPr/>
        </p:nvSpPr>
        <p:spPr>
          <a:xfrm>
            <a:off x="10722281" y="51678"/>
            <a:ext cx="996222" cy="557549"/>
          </a:xfrm>
          <a:prstGeom prst="wedgeEllipseCallout">
            <a:avLst/>
          </a:prstGeom>
          <a:solidFill>
            <a:srgbClr val="FFDF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Customer Statements</a:t>
            </a:r>
          </a:p>
        </p:txBody>
      </p:sp>
      <p:sp>
        <p:nvSpPr>
          <p:cNvPr id="146" name="Speech Bubble: Oval 145">
            <a:extLst>
              <a:ext uri="{FF2B5EF4-FFF2-40B4-BE49-F238E27FC236}">
                <a16:creationId xmlns:a16="http://schemas.microsoft.com/office/drawing/2014/main" id="{B1F19C4B-38BD-4335-BBDF-57910E3CC420}"/>
              </a:ext>
            </a:extLst>
          </p:cNvPr>
          <p:cNvSpPr/>
          <p:nvPr/>
        </p:nvSpPr>
        <p:spPr>
          <a:xfrm>
            <a:off x="10859820" y="83181"/>
            <a:ext cx="996222" cy="557549"/>
          </a:xfrm>
          <a:prstGeom prst="wedgeEllipseCallou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Customer Statements</a:t>
            </a:r>
          </a:p>
        </p:txBody>
      </p:sp>
      <p:sp>
        <p:nvSpPr>
          <p:cNvPr id="147" name="Speech Bubble: Oval 146">
            <a:extLst>
              <a:ext uri="{FF2B5EF4-FFF2-40B4-BE49-F238E27FC236}">
                <a16:creationId xmlns:a16="http://schemas.microsoft.com/office/drawing/2014/main" id="{703930D7-F340-4F6B-A83F-4F5D456C46F5}"/>
              </a:ext>
            </a:extLst>
          </p:cNvPr>
          <p:cNvSpPr/>
          <p:nvPr/>
        </p:nvSpPr>
        <p:spPr>
          <a:xfrm>
            <a:off x="10997359" y="114684"/>
            <a:ext cx="996222" cy="557549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006E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Customer Statements</a:t>
            </a:r>
          </a:p>
        </p:txBody>
      </p:sp>
      <p:sp>
        <p:nvSpPr>
          <p:cNvPr id="148" name="Speech Bubble: Oval 147">
            <a:extLst>
              <a:ext uri="{FF2B5EF4-FFF2-40B4-BE49-F238E27FC236}">
                <a16:creationId xmlns:a16="http://schemas.microsoft.com/office/drawing/2014/main" id="{E207C465-9504-4850-9AB0-F67B9B0D18B4}"/>
              </a:ext>
            </a:extLst>
          </p:cNvPr>
          <p:cNvSpPr/>
          <p:nvPr/>
        </p:nvSpPr>
        <p:spPr>
          <a:xfrm>
            <a:off x="11134898" y="146188"/>
            <a:ext cx="996222" cy="557549"/>
          </a:xfrm>
          <a:prstGeom prst="wedgeEllipse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5F289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Customer Statements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4B87673F-5946-4BB3-8F84-F2702C90C653}"/>
              </a:ext>
            </a:extLst>
          </p:cNvPr>
          <p:cNvGrpSpPr/>
          <p:nvPr/>
        </p:nvGrpSpPr>
        <p:grpSpPr>
          <a:xfrm>
            <a:off x="9136481" y="483854"/>
            <a:ext cx="206182" cy="206182"/>
            <a:chOff x="12174991" y="2709026"/>
            <a:chExt cx="226800" cy="226800"/>
          </a:xfrm>
          <a:noFill/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7D3C7379-EC18-4405-A89E-C53AA889978E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51" name="Graphic 150" descr="Bullseye outline">
              <a:extLst>
                <a:ext uri="{FF2B5EF4-FFF2-40B4-BE49-F238E27FC236}">
                  <a16:creationId xmlns:a16="http://schemas.microsoft.com/office/drawing/2014/main" id="{3BB69DF2-D875-47AD-B137-4689E10A6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152" name="TextBox 151">
            <a:extLst>
              <a:ext uri="{FF2B5EF4-FFF2-40B4-BE49-F238E27FC236}">
                <a16:creationId xmlns:a16="http://schemas.microsoft.com/office/drawing/2014/main" id="{0E2DE594-CC53-4255-9F30-C320E677EBAD}"/>
              </a:ext>
            </a:extLst>
          </p:cNvPr>
          <p:cNvSpPr txBox="1"/>
          <p:nvPr/>
        </p:nvSpPr>
        <p:spPr>
          <a:xfrm>
            <a:off x="9041098" y="198438"/>
            <a:ext cx="8858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Funding secured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A764FFB9-63EA-4997-9176-C96309A0E2EF}"/>
              </a:ext>
            </a:extLst>
          </p:cNvPr>
          <p:cNvSpPr txBox="1"/>
          <p:nvPr/>
        </p:nvSpPr>
        <p:spPr>
          <a:xfrm>
            <a:off x="8087176" y="307194"/>
            <a:ext cx="64357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TBC</a:t>
            </a:r>
          </a:p>
        </p:txBody>
      </p:sp>
      <p:sp>
        <p:nvSpPr>
          <p:cNvPr id="154" name="Diamond 153">
            <a:extLst>
              <a:ext uri="{FF2B5EF4-FFF2-40B4-BE49-F238E27FC236}">
                <a16:creationId xmlns:a16="http://schemas.microsoft.com/office/drawing/2014/main" id="{CD2DD95C-6925-4DB9-803B-E4F8989C480B}"/>
              </a:ext>
            </a:extLst>
          </p:cNvPr>
          <p:cNvSpPr/>
          <p:nvPr/>
        </p:nvSpPr>
        <p:spPr>
          <a:xfrm>
            <a:off x="8169325" y="474098"/>
            <a:ext cx="120523" cy="218125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31412ECC-1D02-4C34-B050-40EECA7AD212}"/>
              </a:ext>
            </a:extLst>
          </p:cNvPr>
          <p:cNvGrpSpPr/>
          <p:nvPr/>
        </p:nvGrpSpPr>
        <p:grpSpPr>
          <a:xfrm>
            <a:off x="3935364" y="1801611"/>
            <a:ext cx="206182" cy="206182"/>
            <a:chOff x="12174991" y="2709026"/>
            <a:chExt cx="226800" cy="226800"/>
          </a:xfrm>
          <a:noFill/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08316725-336D-48F6-81A7-E07D6B895249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57" name="Graphic 156" descr="Bullseye outline">
              <a:extLst>
                <a:ext uri="{FF2B5EF4-FFF2-40B4-BE49-F238E27FC236}">
                  <a16:creationId xmlns:a16="http://schemas.microsoft.com/office/drawing/2014/main" id="{6B306A07-A5CE-4CDA-AC8F-F282FD0A1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37D0011C-B774-463E-AC1C-8BEDC36F4724}"/>
              </a:ext>
            </a:extLst>
          </p:cNvPr>
          <p:cNvGrpSpPr/>
          <p:nvPr/>
        </p:nvGrpSpPr>
        <p:grpSpPr>
          <a:xfrm>
            <a:off x="6102327" y="2649059"/>
            <a:ext cx="206182" cy="206182"/>
            <a:chOff x="12174991" y="2709026"/>
            <a:chExt cx="226800" cy="226800"/>
          </a:xfrm>
          <a:noFill/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55E4B0E6-9C7B-484C-ABB5-70BED1B93BF7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60" name="Graphic 159" descr="Bullseye outline">
              <a:extLst>
                <a:ext uri="{FF2B5EF4-FFF2-40B4-BE49-F238E27FC236}">
                  <a16:creationId xmlns:a16="http://schemas.microsoft.com/office/drawing/2014/main" id="{1056F5BF-6651-4107-94F8-23CE74337E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161" name="TextBox 160">
            <a:extLst>
              <a:ext uri="{FF2B5EF4-FFF2-40B4-BE49-F238E27FC236}">
                <a16:creationId xmlns:a16="http://schemas.microsoft.com/office/drawing/2014/main" id="{405C875D-0279-49DB-BC88-A8F47D68B3C1}"/>
              </a:ext>
            </a:extLst>
          </p:cNvPr>
          <p:cNvSpPr txBox="1"/>
          <p:nvPr/>
        </p:nvSpPr>
        <p:spPr>
          <a:xfrm>
            <a:off x="7261356" y="1608678"/>
            <a:ext cx="105108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WP3b. Business case to deliver improvements to onboard announcements</a:t>
            </a:r>
          </a:p>
        </p:txBody>
      </p:sp>
      <p:sp>
        <p:nvSpPr>
          <p:cNvPr id="162" name="Diamond 161">
            <a:extLst>
              <a:ext uri="{FF2B5EF4-FFF2-40B4-BE49-F238E27FC236}">
                <a16:creationId xmlns:a16="http://schemas.microsoft.com/office/drawing/2014/main" id="{6ABF67B6-1FF8-4052-8B2C-0241860A4A82}"/>
              </a:ext>
            </a:extLst>
          </p:cNvPr>
          <p:cNvSpPr/>
          <p:nvPr/>
        </p:nvSpPr>
        <p:spPr>
          <a:xfrm>
            <a:off x="7393635" y="2296872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63" name="Speech Bubble: Oval 162">
            <a:extLst>
              <a:ext uri="{FF2B5EF4-FFF2-40B4-BE49-F238E27FC236}">
                <a16:creationId xmlns:a16="http://schemas.microsoft.com/office/drawing/2014/main" id="{0C7763CB-1F9C-4660-833B-0600CB7C449A}"/>
              </a:ext>
            </a:extLst>
          </p:cNvPr>
          <p:cNvSpPr/>
          <p:nvPr/>
        </p:nvSpPr>
        <p:spPr>
          <a:xfrm>
            <a:off x="6930927" y="2887809"/>
            <a:ext cx="1523881" cy="544007"/>
          </a:xfrm>
          <a:prstGeom prst="wedgeEllipseCallout">
            <a:avLst>
              <a:gd name="adj1" fmla="val -49372"/>
              <a:gd name="adj2" fmla="val 58368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“The information on train crowding is more consistent”</a:t>
            </a: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469A66-BF12-4186-B0D6-8E1A0612F72E}"/>
              </a:ext>
            </a:extLst>
          </p:cNvPr>
          <p:cNvGrpSpPr/>
          <p:nvPr/>
        </p:nvGrpSpPr>
        <p:grpSpPr>
          <a:xfrm>
            <a:off x="8150390" y="3069454"/>
            <a:ext cx="206182" cy="206182"/>
            <a:chOff x="12174991" y="2709026"/>
            <a:chExt cx="226800" cy="226800"/>
          </a:xfrm>
          <a:noFill/>
        </p:grpSpPr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D7B3A4A1-C870-4EFD-9095-F640BE1FC4E4}"/>
                </a:ext>
              </a:extLst>
            </p:cNvPr>
            <p:cNvSpPr/>
            <p:nvPr/>
          </p:nvSpPr>
          <p:spPr>
            <a:xfrm>
              <a:off x="12174991" y="2709026"/>
              <a:ext cx="226800" cy="22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aleway Medium"/>
                <a:ea typeface="+mn-ea"/>
                <a:cs typeface="+mn-cs"/>
              </a:endParaRPr>
            </a:p>
          </p:txBody>
        </p:sp>
        <p:pic>
          <p:nvPicPr>
            <p:cNvPr id="128" name="Graphic 127" descr="Bullseye outline">
              <a:extLst>
                <a:ext uri="{FF2B5EF4-FFF2-40B4-BE49-F238E27FC236}">
                  <a16:creationId xmlns:a16="http://schemas.microsoft.com/office/drawing/2014/main" id="{543B5F91-F9A0-4C10-AB5A-D19909B3B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80920">
              <a:off x="12188891" y="2722926"/>
              <a:ext cx="199000" cy="199000"/>
            </a:xfrm>
            <a:prstGeom prst="rect">
              <a:avLst/>
            </a:prstGeom>
          </p:spPr>
        </p:pic>
      </p:grpSp>
      <p:sp>
        <p:nvSpPr>
          <p:cNvPr id="164" name="TextBox 163">
            <a:extLst>
              <a:ext uri="{FF2B5EF4-FFF2-40B4-BE49-F238E27FC236}">
                <a16:creationId xmlns:a16="http://schemas.microsoft.com/office/drawing/2014/main" id="{8C28F388-EC27-4BA8-9B67-DC5FDEF69211}"/>
              </a:ext>
            </a:extLst>
          </p:cNvPr>
          <p:cNvSpPr txBox="1"/>
          <p:nvPr/>
        </p:nvSpPr>
        <p:spPr>
          <a:xfrm>
            <a:off x="8820089" y="2867521"/>
            <a:ext cx="126761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WP1. Priority 4 and 5</a:t>
            </a:r>
          </a:p>
        </p:txBody>
      </p:sp>
      <p:sp>
        <p:nvSpPr>
          <p:cNvPr id="165" name="Diamond 164">
            <a:extLst>
              <a:ext uri="{FF2B5EF4-FFF2-40B4-BE49-F238E27FC236}">
                <a16:creationId xmlns:a16="http://schemas.microsoft.com/office/drawing/2014/main" id="{EE5E345C-D671-476E-B864-D6AEC3B43029}"/>
              </a:ext>
            </a:extLst>
          </p:cNvPr>
          <p:cNvSpPr/>
          <p:nvPr/>
        </p:nvSpPr>
        <p:spPr>
          <a:xfrm>
            <a:off x="8746995" y="2912863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66" name="Speech Bubble: Oval 165">
            <a:extLst>
              <a:ext uri="{FF2B5EF4-FFF2-40B4-BE49-F238E27FC236}">
                <a16:creationId xmlns:a16="http://schemas.microsoft.com/office/drawing/2014/main" id="{F31FF94D-C590-41F5-BB2B-076BAA5C2B49}"/>
              </a:ext>
            </a:extLst>
          </p:cNvPr>
          <p:cNvSpPr/>
          <p:nvPr/>
        </p:nvSpPr>
        <p:spPr>
          <a:xfrm>
            <a:off x="8769017" y="2532839"/>
            <a:ext cx="2188187" cy="384749"/>
          </a:xfrm>
          <a:prstGeom prst="wedgeEllipseCallout">
            <a:avLst>
              <a:gd name="adj1" fmla="val -48501"/>
              <a:gd name="adj2" fmla="val 4599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 am told at the time of booking if the train is likley to be full”</a:t>
            </a:r>
          </a:p>
        </p:txBody>
      </p:sp>
      <p:pic>
        <p:nvPicPr>
          <p:cNvPr id="167" name="Graphic 166" descr="Bullseye outline">
            <a:extLst>
              <a:ext uri="{FF2B5EF4-FFF2-40B4-BE49-F238E27FC236}">
                <a16:creationId xmlns:a16="http://schemas.microsoft.com/office/drawing/2014/main" id="{B27F5FBC-EFBD-45D0-AFBC-EFFB04C25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680920">
            <a:off x="10589486" y="2645771"/>
            <a:ext cx="180909" cy="180909"/>
          </a:xfrm>
          <a:prstGeom prst="rect">
            <a:avLst/>
          </a:prstGeom>
        </p:spPr>
      </p:pic>
      <p:sp>
        <p:nvSpPr>
          <p:cNvPr id="168" name="TextBox 167">
            <a:extLst>
              <a:ext uri="{FF2B5EF4-FFF2-40B4-BE49-F238E27FC236}">
                <a16:creationId xmlns:a16="http://schemas.microsoft.com/office/drawing/2014/main" id="{186277C0-41D5-462F-AF99-030D34CE9000}"/>
              </a:ext>
            </a:extLst>
          </p:cNvPr>
          <p:cNvSpPr txBox="1"/>
          <p:nvPr/>
        </p:nvSpPr>
        <p:spPr>
          <a:xfrm>
            <a:off x="11353640" y="3687423"/>
            <a:ext cx="11319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WP3b. Further improvements</a:t>
            </a:r>
          </a:p>
        </p:txBody>
      </p:sp>
      <p:sp>
        <p:nvSpPr>
          <p:cNvPr id="169" name="Diamond 168">
            <a:extLst>
              <a:ext uri="{FF2B5EF4-FFF2-40B4-BE49-F238E27FC236}">
                <a16:creationId xmlns:a16="http://schemas.microsoft.com/office/drawing/2014/main" id="{C724A076-7EA3-41EA-A5E6-361AB6154EA8}"/>
              </a:ext>
            </a:extLst>
          </p:cNvPr>
          <p:cNvSpPr/>
          <p:nvPr/>
        </p:nvSpPr>
        <p:spPr>
          <a:xfrm>
            <a:off x="11360834" y="3536283"/>
            <a:ext cx="120523" cy="218125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70" name="Speech Bubble: Oval 169">
            <a:extLst>
              <a:ext uri="{FF2B5EF4-FFF2-40B4-BE49-F238E27FC236}">
                <a16:creationId xmlns:a16="http://schemas.microsoft.com/office/drawing/2014/main" id="{B5F230C6-3979-49C0-ADAB-F99DEE2BF8BA}"/>
              </a:ext>
            </a:extLst>
          </p:cNvPr>
          <p:cNvSpPr/>
          <p:nvPr/>
        </p:nvSpPr>
        <p:spPr>
          <a:xfrm>
            <a:off x="11047438" y="2621352"/>
            <a:ext cx="1031945" cy="737811"/>
          </a:xfrm>
          <a:prstGeom prst="wedgeEllipseCallout">
            <a:avLst>
              <a:gd name="adj1" fmla="val -17306"/>
              <a:gd name="adj2" fmla="val 62224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“Information onboard is better and more consistent”</a:t>
            </a:r>
          </a:p>
        </p:txBody>
      </p:sp>
      <p:pic>
        <p:nvPicPr>
          <p:cNvPr id="171" name="Graphic 170" descr="Bullseye outline">
            <a:extLst>
              <a:ext uri="{FF2B5EF4-FFF2-40B4-BE49-F238E27FC236}">
                <a16:creationId xmlns:a16="http://schemas.microsoft.com/office/drawing/2014/main" id="{2C1304A8-7722-47EA-9540-C7CFE532FE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680920">
            <a:off x="11837957" y="2938055"/>
            <a:ext cx="180909" cy="180909"/>
          </a:xfrm>
          <a:prstGeom prst="rect">
            <a:avLst/>
          </a:prstGeom>
        </p:spPr>
      </p:pic>
      <p:pic>
        <p:nvPicPr>
          <p:cNvPr id="287" name="Graphic 286" descr="Bullseye outline">
            <a:extLst>
              <a:ext uri="{FF2B5EF4-FFF2-40B4-BE49-F238E27FC236}">
                <a16:creationId xmlns:a16="http://schemas.microsoft.com/office/drawing/2014/main" id="{6E45E134-D71B-4C5B-9C0E-89570CF4B21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680920">
            <a:off x="11663809" y="5766117"/>
            <a:ext cx="180909" cy="180909"/>
          </a:xfrm>
          <a:prstGeom prst="rect">
            <a:avLst/>
          </a:prstGeom>
        </p:spPr>
      </p:pic>
      <p:sp>
        <p:nvSpPr>
          <p:cNvPr id="172" name="TextBox 171">
            <a:extLst>
              <a:ext uri="{FF2B5EF4-FFF2-40B4-BE49-F238E27FC236}">
                <a16:creationId xmlns:a16="http://schemas.microsoft.com/office/drawing/2014/main" id="{27FA57D1-B2FD-4082-A435-C74CD3D9DBFD}"/>
              </a:ext>
            </a:extLst>
          </p:cNvPr>
          <p:cNvSpPr txBox="1"/>
          <p:nvPr/>
        </p:nvSpPr>
        <p:spPr>
          <a:xfrm>
            <a:off x="5444272" y="6130071"/>
            <a:ext cx="15554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WP12. Industry target customer information experience agreed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22232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3" name="Diamond 172">
            <a:extLst>
              <a:ext uri="{FF2B5EF4-FFF2-40B4-BE49-F238E27FC236}">
                <a16:creationId xmlns:a16="http://schemas.microsoft.com/office/drawing/2014/main" id="{81022A2F-6472-46C3-A773-64124182DE4F}"/>
              </a:ext>
            </a:extLst>
          </p:cNvPr>
          <p:cNvSpPr/>
          <p:nvPr/>
        </p:nvSpPr>
        <p:spPr>
          <a:xfrm>
            <a:off x="5384011" y="6309211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7910C026-B579-4180-9D96-9B98F5521EF8}"/>
              </a:ext>
            </a:extLst>
          </p:cNvPr>
          <p:cNvSpPr txBox="1"/>
          <p:nvPr/>
        </p:nvSpPr>
        <p:spPr>
          <a:xfrm>
            <a:off x="4058665" y="5352646"/>
            <a:ext cx="15554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WP8. Sign-off of pledges at CIG</a:t>
            </a:r>
          </a:p>
        </p:txBody>
      </p:sp>
      <p:sp>
        <p:nvSpPr>
          <p:cNvPr id="175" name="Diamond 174">
            <a:extLst>
              <a:ext uri="{FF2B5EF4-FFF2-40B4-BE49-F238E27FC236}">
                <a16:creationId xmlns:a16="http://schemas.microsoft.com/office/drawing/2014/main" id="{80750267-C930-46B0-83C0-6DB097C59F65}"/>
              </a:ext>
            </a:extLst>
          </p:cNvPr>
          <p:cNvSpPr/>
          <p:nvPr/>
        </p:nvSpPr>
        <p:spPr>
          <a:xfrm>
            <a:off x="3998404" y="5550350"/>
            <a:ext cx="120523" cy="2181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8B42294E-FA65-4DB6-B119-BD5404BF6CDF}"/>
              </a:ext>
            </a:extLst>
          </p:cNvPr>
          <p:cNvSpPr txBox="1"/>
          <p:nvPr/>
        </p:nvSpPr>
        <p:spPr>
          <a:xfrm>
            <a:off x="7622719" y="6258418"/>
            <a:ext cx="19882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WP8. Consolidated action plan, following Hitachi, Salisbury and 31</a:t>
            </a:r>
            <a:r>
              <a:rPr kumimoji="0" lang="en-GB" sz="800" b="0" i="0" u="none" strike="noStrike" kern="1200" cap="none" spc="0" normalizeH="0" baseline="3000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2223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October overhead powerlines incident reviews</a:t>
            </a:r>
          </a:p>
        </p:txBody>
      </p:sp>
      <p:sp>
        <p:nvSpPr>
          <p:cNvPr id="177" name="Diamond 176">
            <a:extLst>
              <a:ext uri="{FF2B5EF4-FFF2-40B4-BE49-F238E27FC236}">
                <a16:creationId xmlns:a16="http://schemas.microsoft.com/office/drawing/2014/main" id="{49A8D94A-1E40-4CCC-AF39-2D72C06E1410}"/>
              </a:ext>
            </a:extLst>
          </p:cNvPr>
          <p:cNvSpPr/>
          <p:nvPr/>
        </p:nvSpPr>
        <p:spPr>
          <a:xfrm>
            <a:off x="7551815" y="6327086"/>
            <a:ext cx="120523" cy="218125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aleway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8010241"/>
      </p:ext>
    </p:extLst>
  </p:cSld>
  <p:clrMapOvr>
    <a:masterClrMapping/>
  </p:clrMapOvr>
</p:sld>
</file>

<file path=ppt/theme/theme1.xml><?xml version="1.0" encoding="utf-8"?>
<a:theme xmlns:a="http://schemas.openxmlformats.org/drawingml/2006/main" name="Light">
  <a:themeElements>
    <a:clrScheme name="Custom 1">
      <a:dk1>
        <a:srgbClr val="222322"/>
      </a:dk1>
      <a:lt1>
        <a:srgbClr val="FFFFFF"/>
      </a:lt1>
      <a:dk2>
        <a:srgbClr val="5B5B5B"/>
      </a:dk2>
      <a:lt2>
        <a:srgbClr val="E7E6E6"/>
      </a:lt2>
      <a:accent1>
        <a:srgbClr val="59BEFE"/>
      </a:accent1>
      <a:accent2>
        <a:srgbClr val="F55F00"/>
      </a:accent2>
      <a:accent3>
        <a:srgbClr val="006E40"/>
      </a:accent3>
      <a:accent4>
        <a:srgbClr val="FFC000"/>
      </a:accent4>
      <a:accent5>
        <a:srgbClr val="5F2895"/>
      </a:accent5>
      <a:accent6>
        <a:srgbClr val="E61414"/>
      </a:accent6>
      <a:hlink>
        <a:srgbClr val="59BEFE"/>
      </a:hlink>
      <a:folHlink>
        <a:srgbClr val="5F2895"/>
      </a:folHlink>
    </a:clrScheme>
    <a:fontScheme name="Smarter information Smarter Journeys">
      <a:majorFont>
        <a:latin typeface="Raleway Light"/>
        <a:ea typeface=""/>
        <a:cs typeface=""/>
      </a:majorFont>
      <a:minorFont>
        <a:latin typeface="Raleway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Light">
  <a:themeElements>
    <a:clrScheme name="Custom 1">
      <a:dk1>
        <a:srgbClr val="222322"/>
      </a:dk1>
      <a:lt1>
        <a:srgbClr val="FFFFFF"/>
      </a:lt1>
      <a:dk2>
        <a:srgbClr val="5B5B5B"/>
      </a:dk2>
      <a:lt2>
        <a:srgbClr val="E7E6E6"/>
      </a:lt2>
      <a:accent1>
        <a:srgbClr val="59BEFE"/>
      </a:accent1>
      <a:accent2>
        <a:srgbClr val="F55F00"/>
      </a:accent2>
      <a:accent3>
        <a:srgbClr val="006E40"/>
      </a:accent3>
      <a:accent4>
        <a:srgbClr val="FFC000"/>
      </a:accent4>
      <a:accent5>
        <a:srgbClr val="5F2895"/>
      </a:accent5>
      <a:accent6>
        <a:srgbClr val="E61414"/>
      </a:accent6>
      <a:hlink>
        <a:srgbClr val="59BEFE"/>
      </a:hlink>
      <a:folHlink>
        <a:srgbClr val="5F2895"/>
      </a:folHlink>
    </a:clrScheme>
    <a:fontScheme name="Smarter information Smarter Journeys">
      <a:majorFont>
        <a:latin typeface="Raleway Light"/>
        <a:ea typeface=""/>
        <a:cs typeface=""/>
      </a:majorFont>
      <a:minorFont>
        <a:latin typeface="Raleway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Light">
  <a:themeElements>
    <a:clrScheme name="Custom 1">
      <a:dk1>
        <a:srgbClr val="222322"/>
      </a:dk1>
      <a:lt1>
        <a:srgbClr val="FFFFFF"/>
      </a:lt1>
      <a:dk2>
        <a:srgbClr val="5B5B5B"/>
      </a:dk2>
      <a:lt2>
        <a:srgbClr val="E7E6E6"/>
      </a:lt2>
      <a:accent1>
        <a:srgbClr val="59BEFE"/>
      </a:accent1>
      <a:accent2>
        <a:srgbClr val="F55F00"/>
      </a:accent2>
      <a:accent3>
        <a:srgbClr val="006E40"/>
      </a:accent3>
      <a:accent4>
        <a:srgbClr val="FFC000"/>
      </a:accent4>
      <a:accent5>
        <a:srgbClr val="5F2895"/>
      </a:accent5>
      <a:accent6>
        <a:srgbClr val="E61414"/>
      </a:accent6>
      <a:hlink>
        <a:srgbClr val="59BEFE"/>
      </a:hlink>
      <a:folHlink>
        <a:srgbClr val="5F2895"/>
      </a:folHlink>
    </a:clrScheme>
    <a:fontScheme name="Smarter information Smarter Journeys">
      <a:majorFont>
        <a:latin typeface="Raleway Light"/>
        <a:ea typeface=""/>
        <a:cs typeface=""/>
      </a:majorFont>
      <a:minorFont>
        <a:latin typeface="Raleway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Light">
  <a:themeElements>
    <a:clrScheme name="Custom 1">
      <a:dk1>
        <a:srgbClr val="222322"/>
      </a:dk1>
      <a:lt1>
        <a:srgbClr val="FFFFFF"/>
      </a:lt1>
      <a:dk2>
        <a:srgbClr val="5B5B5B"/>
      </a:dk2>
      <a:lt2>
        <a:srgbClr val="E7E6E6"/>
      </a:lt2>
      <a:accent1>
        <a:srgbClr val="59BEFE"/>
      </a:accent1>
      <a:accent2>
        <a:srgbClr val="F55F00"/>
      </a:accent2>
      <a:accent3>
        <a:srgbClr val="006E40"/>
      </a:accent3>
      <a:accent4>
        <a:srgbClr val="FFC000"/>
      </a:accent4>
      <a:accent5>
        <a:srgbClr val="5F2895"/>
      </a:accent5>
      <a:accent6>
        <a:srgbClr val="E61414"/>
      </a:accent6>
      <a:hlink>
        <a:srgbClr val="59BEFE"/>
      </a:hlink>
      <a:folHlink>
        <a:srgbClr val="5F2895"/>
      </a:folHlink>
    </a:clrScheme>
    <a:fontScheme name="Smarter information Smarter Journeys">
      <a:majorFont>
        <a:latin typeface="Raleway Light"/>
        <a:ea typeface=""/>
        <a:cs typeface=""/>
      </a:majorFont>
      <a:minorFont>
        <a:latin typeface="Raleway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2C2A91C7783D4F94BCDDBCFFF00876" ma:contentTypeVersion="15" ma:contentTypeDescription="Create a new document." ma:contentTypeScope="" ma:versionID="ea2181176d9445da1f54e1eda0d05e2a">
  <xsd:schema xmlns:xsd="http://www.w3.org/2001/XMLSchema" xmlns:xs="http://www.w3.org/2001/XMLSchema" xmlns:p="http://schemas.microsoft.com/office/2006/metadata/properties" xmlns:ns2="a001f0c1-cc40-4044-a898-14d398ddf48f" xmlns:ns3="d27c17cf-6e31-4170-b7ab-c0c7dd8a7988" targetNamespace="http://schemas.microsoft.com/office/2006/metadata/properties" ma:root="true" ma:fieldsID="4797a5bed2330d2d5b8bac2734c18d7e" ns2:_="" ns3:_="">
    <xsd:import namespace="a001f0c1-cc40-4044-a898-14d398ddf48f"/>
    <xsd:import namespace="d27c17cf-6e31-4170-b7ab-c0c7dd8a79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Comment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01f0c1-cc40-4044-a898-14d398ddf4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Comment" ma:index="14" nillable="true" ma:displayName="Comment" ma:internalName="Comment">
      <xsd:simpleType>
        <xsd:restriction base="dms:Text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7c17cf-6e31-4170-b7ab-c0c7dd8a798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ent xmlns="a001f0c1-cc40-4044-a898-14d398ddf48f" xsi:nil="true"/>
    <SharedWithUsers xmlns="d27c17cf-6e31-4170-b7ab-c0c7dd8a7988">
      <UserInfo>
        <DisplayName>Jo Shelley</DisplayName>
        <AccountId>13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4F74F929-A5EC-48B7-AE5C-AC8171E51E20}">
  <ds:schemaRefs>
    <ds:schemaRef ds:uri="a001f0c1-cc40-4044-a898-14d398ddf48f"/>
    <ds:schemaRef ds:uri="d27c17cf-6e31-4170-b7ab-c0c7dd8a798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4787A86-3DCB-47F8-91C4-C0596CFE76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D24121-5102-44A9-BD10-BE0655C57823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d27c17cf-6e31-4170-b7ab-c0c7dd8a7988"/>
    <ds:schemaRef ds:uri="a001f0c1-cc40-4044-a898-14d398ddf48f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7467</TotalTime>
  <Words>2514</Words>
  <Application>Microsoft Macintosh PowerPoint</Application>
  <PresentationFormat>Widescreen</PresentationFormat>
  <Paragraphs>262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Raleway Light</vt:lpstr>
      <vt:lpstr>Raleway</vt:lpstr>
      <vt:lpstr>Calibri</vt:lpstr>
      <vt:lpstr>Arial</vt:lpstr>
      <vt:lpstr>Raleway Medium</vt:lpstr>
      <vt:lpstr>Light</vt:lpstr>
      <vt:lpstr>1_Light</vt:lpstr>
      <vt:lpstr>2_Light</vt:lpstr>
      <vt:lpstr>3_Light</vt:lpstr>
      <vt:lpstr>A Customer View of the Programme</vt:lpstr>
      <vt:lpstr>What do our customers think about how we provide them information?</vt:lpstr>
      <vt:lpstr>What is the Smarter Information Programme?</vt:lpstr>
      <vt:lpstr>Why will it be different this time?</vt:lpstr>
      <vt:lpstr>What will our Customers See?</vt:lpstr>
      <vt:lpstr>How will we deliver this?</vt:lpstr>
      <vt:lpstr>How will we deliver this?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Winter;Daniela.Maki@raildeliverygroup.com</dc:creator>
  <cp:lastModifiedBy>Paul Miller</cp:lastModifiedBy>
  <cp:revision>8</cp:revision>
  <cp:lastPrinted>2021-12-09T09:48:56Z</cp:lastPrinted>
  <dcterms:created xsi:type="dcterms:W3CDTF">2020-11-16T16:24:52Z</dcterms:created>
  <dcterms:modified xsi:type="dcterms:W3CDTF">2022-02-11T16:47:07Z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0x010100BE2C2A91C7783D4F94BCDDBCFFF00876</vt:lpwstr>
  </property>
  <property fmtid="{D5CDD505-2E9C-101B-9397-08002B2CF9AE}" pid="3" name="MSIP_Label_8577031b-11bc-4db9-b655-7d79027ad570_Enabled">
    <vt:lpwstr>true</vt:lpwstr>
  </property>
  <property fmtid="{D5CDD505-2E9C-101B-9397-08002B2CF9AE}" pid="4" name="MSIP_Label_8577031b-11bc-4db9-b655-7d79027ad570_SetDate">
    <vt:lpwstr>2020-12-10T13:24:45Z</vt:lpwstr>
  </property>
  <property fmtid="{D5CDD505-2E9C-101B-9397-08002B2CF9AE}" pid="5" name="MSIP_Label_8577031b-11bc-4db9-b655-7d79027ad570_Method">
    <vt:lpwstr>Standard</vt:lpwstr>
  </property>
  <property fmtid="{D5CDD505-2E9C-101B-9397-08002B2CF9AE}" pid="6" name="MSIP_Label_8577031b-11bc-4db9-b655-7d79027ad570_Name">
    <vt:lpwstr>8577031b-11bc-4db9-b655-7d79027ad570</vt:lpwstr>
  </property>
  <property fmtid="{D5CDD505-2E9C-101B-9397-08002B2CF9AE}" pid="7" name="MSIP_Label_8577031b-11bc-4db9-b655-7d79027ad570_SiteId">
    <vt:lpwstr>c22cc3e1-5d7f-4f4d-be03-d5a158cc9409</vt:lpwstr>
  </property>
  <property fmtid="{D5CDD505-2E9C-101B-9397-08002B2CF9AE}" pid="8" name="MSIP_Label_8577031b-11bc-4db9-b655-7d79027ad570_ActionId">
    <vt:lpwstr>831ac932-2f67-4e9e-91e7-bd4a6312f126</vt:lpwstr>
  </property>
  <property fmtid="{D5CDD505-2E9C-101B-9397-08002B2CF9AE}" pid="9" name="MSIP_Label_8577031b-11bc-4db9-b655-7d79027ad570_ContentBits">
    <vt:lpwstr>1</vt:lpwstr>
  </property>
</Properties>
</file>