
<file path=[Content_Types].xml><?xml version="1.0" encoding="utf-8"?>
<Types xmlns="http://schemas.openxmlformats.org/package/2006/content-types">
  <Default Extension="xml" ContentType="application/vnd.openxmlformats-package.core-properties+xml"/>
  <Default Extension="jpeg" ContentType="image/jpeg"/>
  <Default Extension="wdp" ContentType="image/vnd.ms-photo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1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slideLayouts/slideLayout15.xml" ContentType="application/vnd.openxmlformats-officedocument.presentationml.slideLayout+xml"/>
  <Override PartName="/ppt/slides/slide17.xml" ContentType="application/vnd.openxmlformats-officedocument.presentationml.slide+xml"/>
  <Override PartName="/ppt/slides/slide25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23.xml" ContentType="application/vnd.openxmlformats-officedocument.presentationml.slide+xml"/>
  <Override PartName="/ppt/viewProps.xml" ContentType="application/vnd.openxmlformats-officedocument.presentationml.viewProps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7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13.xml" ContentType="application/vnd.openxmlformats-officedocument.presentationml.slide+xml"/>
  <Override PartName="/ppt/slides/slide21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7.xml" ContentType="application/vnd.openxmlformats-officedocument.presentationml.slide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/docProps/core.xml" Id="rId3" /><Relationship Type="http://schemas.openxmlformats.org/package/2006/relationships/metadata/thumbnail" Target="/docProps/thumbnail.jpeg" Id="rId2" /><Relationship Type="http://schemas.openxmlformats.org/officeDocument/2006/relationships/officeDocument" Target="/ppt/presentation.xml" Id="rId1" /><Relationship Type="http://schemas.openxmlformats.org/officeDocument/2006/relationships/extended-properties" Target="/docProps/app.xml" Id="rId4" 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30"/>
  </p:notesMasterIdLst>
  <p:sldIdLst>
    <p:sldId id="256" r:id="rId2"/>
    <p:sldId id="260" r:id="rId3"/>
    <p:sldId id="277" r:id="rId4"/>
    <p:sldId id="269" r:id="rId5"/>
    <p:sldId id="281" r:id="rId6"/>
    <p:sldId id="270" r:id="rId7"/>
    <p:sldId id="282" r:id="rId8"/>
    <p:sldId id="283" r:id="rId9"/>
    <p:sldId id="262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58" r:id="rId20"/>
    <p:sldId id="295" r:id="rId21"/>
    <p:sldId id="293" r:id="rId22"/>
    <p:sldId id="297" r:id="rId23"/>
    <p:sldId id="299" r:id="rId24"/>
    <p:sldId id="301" r:id="rId25"/>
    <p:sldId id="303" r:id="rId26"/>
    <p:sldId id="305" r:id="rId27"/>
    <p:sldId id="307" r:id="rId28"/>
    <p:sldId id="308" r:id="rId29"/>
  </p:sldIdLst>
  <p:sldSz cx="18288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2" userDrawn="1">
          <p15:clr>
            <a:srgbClr val="A4A3A4"/>
          </p15:clr>
        </p15:guide>
        <p15:guide id="2" pos="5760" userDrawn="1">
          <p15:clr>
            <a:srgbClr val="A4A3A4"/>
          </p15:clr>
        </p15:guide>
        <p15:guide id="3" pos="10848" userDrawn="1">
          <p15:clr>
            <a:srgbClr val="A4A3A4"/>
          </p15:clr>
        </p15:guide>
        <p15:guide id="4" pos="672" userDrawn="1">
          <p15:clr>
            <a:srgbClr val="A4A3A4"/>
          </p15:clr>
        </p15:guide>
        <p15:guide id="5" orient="horz" pos="576" userDrawn="1">
          <p15:clr>
            <a:srgbClr val="A4A3A4"/>
          </p15:clr>
        </p15:guide>
        <p15:guide id="6" orient="horz" pos="59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71AD"/>
    <a:srgbClr val="2E8AD3"/>
    <a:srgbClr val="349BEE"/>
    <a:srgbClr val="63C2CC"/>
    <a:srgbClr val="0C5E9B"/>
    <a:srgbClr val="7AB3E1"/>
    <a:srgbClr val="D9D9D9"/>
    <a:srgbClr val="A4A6A9"/>
    <a:srgbClr val="43546A"/>
    <a:srgbClr val="FBFD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42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984" y="208"/>
      </p:cViewPr>
      <p:guideLst>
        <p:guide orient="horz" pos="5122"/>
        <p:guide pos="5760"/>
        <p:guide pos="10848"/>
        <p:guide pos="672"/>
        <p:guide orient="horz" pos="576"/>
        <p:guide orient="horz" pos="59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/ppt/slides/slide12.xml" Id="rId13" /><Relationship Type="http://schemas.openxmlformats.org/officeDocument/2006/relationships/slide" Target="/ppt/slides/slide17.xml" Id="rId18" /><Relationship Type="http://schemas.openxmlformats.org/officeDocument/2006/relationships/slide" Target="/ppt/slides/slide25.xml" Id="rId26" /><Relationship Type="http://schemas.openxmlformats.org/officeDocument/2006/relationships/slide" Target="/ppt/slides/slide2.xml" Id="rId3" /><Relationship Type="http://schemas.openxmlformats.org/officeDocument/2006/relationships/slide" Target="/ppt/slides/slide20.xml" Id="rId21" /><Relationship Type="http://schemas.openxmlformats.org/officeDocument/2006/relationships/tableStyles" Target="/ppt/tableStyles.xml" Id="rId34" /><Relationship Type="http://schemas.openxmlformats.org/officeDocument/2006/relationships/slide" Target="/ppt/slides/slide6.xml" Id="rId7" /><Relationship Type="http://schemas.openxmlformats.org/officeDocument/2006/relationships/slide" Target="/ppt/slides/slide11.xml" Id="rId12" /><Relationship Type="http://schemas.openxmlformats.org/officeDocument/2006/relationships/slide" Target="/ppt/slides/slide16.xml" Id="rId17" /><Relationship Type="http://schemas.openxmlformats.org/officeDocument/2006/relationships/slide" Target="/ppt/slides/slide24.xml" Id="rId25" /><Relationship Type="http://schemas.openxmlformats.org/officeDocument/2006/relationships/theme" Target="/ppt/theme/theme1.xml" Id="rId33" /><Relationship Type="http://schemas.openxmlformats.org/officeDocument/2006/relationships/slide" Target="/ppt/slides/slide1.xml" Id="rId2" /><Relationship Type="http://schemas.openxmlformats.org/officeDocument/2006/relationships/slide" Target="/ppt/slides/slide15.xml" Id="rId16" /><Relationship Type="http://schemas.openxmlformats.org/officeDocument/2006/relationships/slide" Target="/ppt/slides/slide19.xml" Id="rId20" /><Relationship Type="http://schemas.openxmlformats.org/officeDocument/2006/relationships/slide" Target="/ppt/slides/slide28.xml" Id="rId29" /><Relationship Type="http://schemas.openxmlformats.org/officeDocument/2006/relationships/slideMaster" Target="/ppt/slideMasters/slideMaster1.xml" Id="rId1" /><Relationship Type="http://schemas.openxmlformats.org/officeDocument/2006/relationships/slide" Target="/ppt/slides/slide5.xml" Id="rId6" /><Relationship Type="http://schemas.openxmlformats.org/officeDocument/2006/relationships/slide" Target="/ppt/slides/slide10.xml" Id="rId11" /><Relationship Type="http://schemas.openxmlformats.org/officeDocument/2006/relationships/slide" Target="/ppt/slides/slide23.xml" Id="rId24" /><Relationship Type="http://schemas.openxmlformats.org/officeDocument/2006/relationships/viewProps" Target="/ppt/viewProps.xml" Id="rId32" /><Relationship Type="http://schemas.openxmlformats.org/officeDocument/2006/relationships/slide" Target="/ppt/slides/slide4.xml" Id="rId5" /><Relationship Type="http://schemas.openxmlformats.org/officeDocument/2006/relationships/slide" Target="/ppt/slides/slide14.xml" Id="rId15" /><Relationship Type="http://schemas.openxmlformats.org/officeDocument/2006/relationships/slide" Target="/ppt/slides/slide22.xml" Id="rId23" /><Relationship Type="http://schemas.openxmlformats.org/officeDocument/2006/relationships/slide" Target="/ppt/slides/slide27.xml" Id="rId28" /><Relationship Type="http://schemas.openxmlformats.org/officeDocument/2006/relationships/slide" Target="/ppt/slides/slide9.xml" Id="rId10" /><Relationship Type="http://schemas.openxmlformats.org/officeDocument/2006/relationships/slide" Target="/ppt/slides/slide18.xml" Id="rId19" /><Relationship Type="http://schemas.openxmlformats.org/officeDocument/2006/relationships/presProps" Target="/ppt/presProps.xml" Id="rId31" /><Relationship Type="http://schemas.openxmlformats.org/officeDocument/2006/relationships/slide" Target="/ppt/slides/slide3.xml" Id="rId4" /><Relationship Type="http://schemas.openxmlformats.org/officeDocument/2006/relationships/slide" Target="/ppt/slides/slide8.xml" Id="rId9" /><Relationship Type="http://schemas.openxmlformats.org/officeDocument/2006/relationships/slide" Target="/ppt/slides/slide13.xml" Id="rId14" /><Relationship Type="http://schemas.openxmlformats.org/officeDocument/2006/relationships/slide" Target="/ppt/slides/slide21.xml" Id="rId22" /><Relationship Type="http://schemas.openxmlformats.org/officeDocument/2006/relationships/slide" Target="/ppt/slides/slide26.xml" Id="rId27" /><Relationship Type="http://schemas.openxmlformats.org/officeDocument/2006/relationships/notesMaster" Target="/ppt/notesMasters/notesMaster1.xml" Id="rId30" /><Relationship Type="http://schemas.openxmlformats.org/officeDocument/2006/relationships/slide" Target="/ppt/slides/slide7.xml" Id="rId8" /></Relationships>
</file>

<file path=ppt/notesMasters/_rels/notesMaster1.xml.rels>&#65279;<?xml version="1.0" encoding="utf-8"?><Relationships xmlns="http://schemas.openxmlformats.org/package/2006/relationships"><Relationship Type="http://schemas.openxmlformats.org/officeDocument/2006/relationships/theme" Target="/ppt/theme/theme2.xml" Id="rId1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0BAED-BF11-1348-A983-943DFEFCD4E8}" type="datetimeFigureOut">
              <a:rPr lang="en-US" smtClean="0"/>
              <a:t>11/24/25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21CD5E-9AC7-7540-BF29-6AB7750F4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0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2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Id1" /></Relationships>
</file>

<file path=ppt/slideLayouts/_rels/slideLayout14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Id1" /></Relationships>
</file>

<file path=ppt/slideLayouts/_rels/slideLayout15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Id1" /></Relationships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C507720E-29B3-62B6-9A4F-D106DE1A53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58981" y="368589"/>
            <a:ext cx="3781425" cy="2832100"/>
          </a:xfrm>
          <a:prstGeom prst="roundRect">
            <a:avLst>
              <a:gd name="adj" fmla="val 1308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949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69344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F57B89CD-EE3C-4081-19AC-420D948254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66800" y="914401"/>
            <a:ext cx="8267700" cy="8458200"/>
          </a:xfrm>
          <a:prstGeom prst="roundRect">
            <a:avLst>
              <a:gd name="adj" fmla="val 9985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668217"/>
      </p:ext>
    </p:extLst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slideLayout" Target="/ppt/slideLayouts/slideLayout12.xml" Id="rId12" /><Relationship Type="http://schemas.openxmlformats.org/officeDocument/2006/relationships/theme" Target="/ppt/theme/theme1.xml" Id="rId17" /><Relationship Type="http://schemas.openxmlformats.org/officeDocument/2006/relationships/slideLayout" Target="/ppt/slideLayouts/slideLayout15.xml" Id="rId15" /><Relationship Type="http://schemas.openxmlformats.org/officeDocument/2006/relationships/slideLayout" Target="/ppt/slideLayouts/slideLayout14.xml" Id="rId14" /></Relationships>
</file>

<file path=ppt/slideMasters/slideMaster1.xml><?xml version="1.0" encoding="utf-8"?>
<p:sldMaster xmlns:p14="http://schemas.microsoft.com/office/powerpoint/2010/main"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9283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2"/>
    <p:sldLayoutId id="2147483731" r:id="rId14"/>
    <p:sldLayoutId id="2147483735" r:id="rId15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b="1" i="0" kern="1200">
          <a:solidFill>
            <a:schemeClr val="tx1"/>
          </a:solidFill>
          <a:latin typeface="Gill Sans SemiBold" panose="020B0502020104020203" pitchFamily="34" charset="-79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b="1" i="0" kern="1200">
          <a:solidFill>
            <a:schemeClr val="tx1"/>
          </a:solidFill>
          <a:latin typeface="Gill Sans SemiBold" panose="020B0502020104020203" pitchFamily="34" charset="-79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b="1" i="0" kern="1200">
          <a:solidFill>
            <a:schemeClr val="tx1"/>
          </a:solidFill>
          <a:latin typeface="Gill Sans SemiBold" panose="020B0502020104020203" pitchFamily="34" charset="-79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b="1" i="0" kern="1200">
          <a:solidFill>
            <a:schemeClr val="tx1"/>
          </a:solidFill>
          <a:latin typeface="Gill Sans SemiBold" panose="020B0502020104020203" pitchFamily="34" charset="-79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b="1" i="0" kern="1200">
          <a:solidFill>
            <a:schemeClr val="tx1"/>
          </a:solidFill>
          <a:latin typeface="Gill Sans SemiBold" panose="020B0502020104020203" pitchFamily="34" charset="-79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b="1" i="0" kern="1200">
          <a:solidFill>
            <a:schemeClr val="tx1"/>
          </a:solidFill>
          <a:latin typeface="Gill Sans SemiBold" panose="020B0502020104020203" pitchFamily="34" charset="-79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40" userDrawn="1">
          <p15:clr>
            <a:srgbClr val="F26B43"/>
          </p15:clr>
        </p15:guide>
        <p15:guide id="2" pos="5760" userDrawn="1">
          <p15:clr>
            <a:srgbClr val="F26B43"/>
          </p15:clr>
        </p15:guide>
      </p15:sldGuideLst>
    </p:ext>
  </p:extLst>
</p:sldMaster>
</file>

<file path=ppt/slides/_rels/slide1.xml.rels>&#65279;<?xml version="1.0" encoding="utf-8"?><Relationships xmlns="http://schemas.openxmlformats.org/package/2006/relationships"><Relationship Type="http://schemas.microsoft.com/office/2007/relationships/hdphoto" Target="/ppt/media/hdphoto1.wdp" Id="rId3" /><Relationship Type="http://schemas.openxmlformats.org/officeDocument/2006/relationships/image" Target="/ppt/media/image1.png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2.png" Id="rId4" /></Relationships>
</file>

<file path=ppt/slides/_rels/slide10.xml.rels>&#65279;<?xml version="1.0" encoding="utf-8"?><Relationships xmlns="http://schemas.openxmlformats.org/package/2006/relationships"><Relationship Type="http://schemas.microsoft.com/office/2007/relationships/hdphoto" Target="/ppt/media/hdphoto9.wdp" Id="rId3" /><Relationship Type="http://schemas.openxmlformats.org/officeDocument/2006/relationships/image" Target="/ppt/media/image14.png" Id="rId2" /><Relationship Type="http://schemas.openxmlformats.org/officeDocument/2006/relationships/slideLayout" Target="/ppt/slideLayouts/slideLayout14.xml" Id="rId1" /><Relationship Type="http://schemas.openxmlformats.org/officeDocument/2006/relationships/image" Target="/ppt/media/image15.png" Id="rId4" /></Relationships>
</file>

<file path=ppt/slides/_rels/slide11.xml.rels>&#65279;<?xml version="1.0" encoding="utf-8"?><Relationships xmlns="http://schemas.openxmlformats.org/package/2006/relationships"><Relationship Type="http://schemas.microsoft.com/office/2007/relationships/hdphoto" Target="/ppt/media/hdphoto10.wdp" Id="rId3" /><Relationship Type="http://schemas.openxmlformats.org/officeDocument/2006/relationships/image" Target="/ppt/media/image13.png" Id="rId2" /><Relationship Type="http://schemas.openxmlformats.org/officeDocument/2006/relationships/slideLayout" Target="/ppt/slideLayouts/slideLayout14.xml" Id="rId1" /></Relationships>
</file>

<file path=ppt/slides/_rels/slide12.xml.rels>&#65279;<?xml version="1.0" encoding="utf-8"?><Relationships xmlns="http://schemas.openxmlformats.org/package/2006/relationships"><Relationship Type="http://schemas.microsoft.com/office/2007/relationships/hdphoto" Target="/ppt/media/hdphoto11.wdp" Id="rId3" /><Relationship Type="http://schemas.openxmlformats.org/officeDocument/2006/relationships/image" Target="/ppt/media/image16.png" Id="rId2" /><Relationship Type="http://schemas.openxmlformats.org/officeDocument/2006/relationships/slideLayout" Target="/ppt/slideLayouts/slideLayout14.xml" Id="rId1" /><Relationship Type="http://schemas.openxmlformats.org/officeDocument/2006/relationships/image" Target="/ppt/media/image17.png" Id="rId4" /></Relationships>
</file>

<file path=ppt/slides/_rels/slide13.xml.rels>&#65279;<?xml version="1.0" encoding="utf-8"?><Relationships xmlns="http://schemas.openxmlformats.org/package/2006/relationships"><Relationship Type="http://schemas.microsoft.com/office/2007/relationships/hdphoto" Target="/ppt/media/hdphoto12.wdp" Id="rId3" /><Relationship Type="http://schemas.openxmlformats.org/officeDocument/2006/relationships/image" Target="/ppt/media/image14.png" Id="rId2" /><Relationship Type="http://schemas.openxmlformats.org/officeDocument/2006/relationships/slideLayout" Target="/ppt/slideLayouts/slideLayout14.xml" Id="rId1" /><Relationship Type="http://schemas.openxmlformats.org/officeDocument/2006/relationships/image" Target="/ppt/media/image8.png" Id="rId6" /><Relationship Type="http://schemas.openxmlformats.org/officeDocument/2006/relationships/image" Target="/ppt/media/image12.png" Id="rId5" /><Relationship Type="http://schemas.openxmlformats.org/officeDocument/2006/relationships/image" Target="/ppt/media/image18.png" Id="rId4" /></Relationships>
</file>

<file path=ppt/slides/_rels/slide14.xml.rels>&#65279;<?xml version="1.0" encoding="utf-8"?><Relationships xmlns="http://schemas.openxmlformats.org/package/2006/relationships"><Relationship Type="http://schemas.microsoft.com/office/2007/relationships/hdphoto" Target="/ppt/media/hdphoto13.wdp" Id="rId3" /><Relationship Type="http://schemas.openxmlformats.org/officeDocument/2006/relationships/image" Target="/ppt/media/image19.png" Id="rId2" /><Relationship Type="http://schemas.openxmlformats.org/officeDocument/2006/relationships/slideLayout" Target="/ppt/slideLayouts/slideLayout14.xml" Id="rId1" /></Relationships>
</file>

<file path=ppt/slides/_rels/slide15.xml.rels>&#65279;<?xml version="1.0" encoding="utf-8"?><Relationships xmlns="http://schemas.openxmlformats.org/package/2006/relationships"><Relationship Type="http://schemas.microsoft.com/office/2007/relationships/hdphoto" Target="/ppt/media/hdphoto14.wdp" Id="rId3" /><Relationship Type="http://schemas.openxmlformats.org/officeDocument/2006/relationships/image" Target="/ppt/media/image20.png" Id="rId2" /><Relationship Type="http://schemas.openxmlformats.org/officeDocument/2006/relationships/slideLayout" Target="/ppt/slideLayouts/slideLayout14.xml" Id="rId1" /></Relationships>
</file>

<file path=ppt/slides/_rels/slide16.xml.rels>&#65279;<?xml version="1.0" encoding="utf-8"?><Relationships xmlns="http://schemas.openxmlformats.org/package/2006/relationships"><Relationship Type="http://schemas.microsoft.com/office/2007/relationships/hdphoto" Target="/ppt/media/hdphoto15.wdp" Id="rId3" /><Relationship Type="http://schemas.openxmlformats.org/officeDocument/2006/relationships/image" Target="/ppt/media/image21.png" Id="rId2" /><Relationship Type="http://schemas.openxmlformats.org/officeDocument/2006/relationships/slideLayout" Target="/ppt/slideLayouts/slideLayout14.xml" Id="rId1" /><Relationship Type="http://schemas.openxmlformats.org/officeDocument/2006/relationships/image" Target="/ppt/media/image22.png" Id="rId4" /></Relationships>
</file>

<file path=ppt/slides/_rels/slide17.xml.rels>&#65279;<?xml version="1.0" encoding="utf-8"?><Relationships xmlns="http://schemas.openxmlformats.org/package/2006/relationships"><Relationship Type="http://schemas.microsoft.com/office/2007/relationships/hdphoto" Target="/ppt/media/hdphoto16.wdp" Id="rId3" /><Relationship Type="http://schemas.openxmlformats.org/officeDocument/2006/relationships/image" Target="/ppt/media/image23.png" Id="rId2" /><Relationship Type="http://schemas.openxmlformats.org/officeDocument/2006/relationships/slideLayout" Target="/ppt/slideLayouts/slideLayout14.xml" Id="rId1" /><Relationship Type="http://schemas.openxmlformats.org/officeDocument/2006/relationships/image" Target="/ppt/media/image24.png" Id="rId4" /></Relationships>
</file>

<file path=ppt/slides/_rels/slide18.xml.rels>&#65279;<?xml version="1.0" encoding="utf-8"?><Relationships xmlns="http://schemas.openxmlformats.org/package/2006/relationships"><Relationship Type="http://schemas.microsoft.com/office/2007/relationships/hdphoto" Target="/ppt/media/hdphoto3.wdp" Id="rId3" /><Relationship Type="http://schemas.openxmlformats.org/officeDocument/2006/relationships/image" Target="/ppt/media/image4.png" Id="rId2" /><Relationship Type="http://schemas.openxmlformats.org/officeDocument/2006/relationships/slideLayout" Target="/ppt/slideLayouts/slideLayout15.xml" Id="rId1" /><Relationship Type="http://schemas.openxmlformats.org/officeDocument/2006/relationships/image" Target="/ppt/media/image25.png" Id="rId4" /></Relationships>
</file>

<file path=ppt/slides/_rels/slide19.xml.rels>&#65279;<?xml version="1.0" encoding="utf-8"?><Relationships xmlns="http://schemas.openxmlformats.org/package/2006/relationships"><Relationship Type="http://schemas.microsoft.com/office/2007/relationships/hdphoto" Target="/ppt/media/hdphoto17.wdp" Id="rId3" /><Relationship Type="http://schemas.openxmlformats.org/officeDocument/2006/relationships/image" Target="/ppt/media/image26.png" Id="rId2" /><Relationship Type="http://schemas.openxmlformats.org/officeDocument/2006/relationships/slideLayout" Target="/ppt/slideLayouts/slideLayout14.xml" Id="rId1" /></Relationships>
</file>

<file path=ppt/slides/_rels/slide2.xml.rels>&#65279;<?xml version="1.0" encoding="utf-8"?><Relationships xmlns="http://schemas.openxmlformats.org/package/2006/relationships"><Relationship Type="http://schemas.microsoft.com/office/2007/relationships/hdphoto" Target="/ppt/media/hdphoto2.wdp" Id="rId3" /><Relationship Type="http://schemas.openxmlformats.org/officeDocument/2006/relationships/image" Target="/ppt/media/image3.png" Id="rId2" /><Relationship Type="http://schemas.openxmlformats.org/officeDocument/2006/relationships/slideLayout" Target="/ppt/slideLayouts/slideLayout14.xml" Id="rId1" /></Relationships>
</file>

<file path=ppt/slides/_rels/slide20.xml.rels>&#65279;<?xml version="1.0" encoding="utf-8"?><Relationships xmlns="http://schemas.openxmlformats.org/package/2006/relationships"><Relationship Type="http://schemas.microsoft.com/office/2007/relationships/hdphoto" Target="/ppt/media/hdphoto18.wdp" Id="rId3" /><Relationship Type="http://schemas.openxmlformats.org/officeDocument/2006/relationships/image" Target="/ppt/media/image27.png" Id="rId2" /><Relationship Type="http://schemas.openxmlformats.org/officeDocument/2006/relationships/slideLayout" Target="/ppt/slideLayouts/slideLayout14.xml" Id="rId1" /><Relationship Type="http://schemas.openxmlformats.org/officeDocument/2006/relationships/image" Target="/ppt/media/image28.png" Id="rId4" /></Relationships>
</file>

<file path=ppt/slides/_rels/slide21.xml.rels>&#65279;<?xml version="1.0" encoding="utf-8"?><Relationships xmlns="http://schemas.openxmlformats.org/package/2006/relationships"><Relationship Type="http://schemas.microsoft.com/office/2007/relationships/hdphoto" Target="/ppt/media/hdphoto19.wdp" Id="rId3" /><Relationship Type="http://schemas.openxmlformats.org/officeDocument/2006/relationships/image" Target="/ppt/media/image29.png" Id="rId2" /><Relationship Type="http://schemas.openxmlformats.org/officeDocument/2006/relationships/slideLayout" Target="/ppt/slideLayouts/slideLayout14.xml" Id="rId1" /><Relationship Type="http://schemas.openxmlformats.org/officeDocument/2006/relationships/image" Target="/ppt/media/image30.png" Id="rId4" /></Relationships>
</file>

<file path=ppt/slides/_rels/slide22.xml.rels>&#65279;<?xml version="1.0" encoding="utf-8"?><Relationships xmlns="http://schemas.openxmlformats.org/package/2006/relationships"><Relationship Type="http://schemas.microsoft.com/office/2007/relationships/hdphoto" Target="/ppt/media/hdphoto20.wdp" Id="rId3" /><Relationship Type="http://schemas.openxmlformats.org/officeDocument/2006/relationships/image" Target="/ppt/media/image31.png" Id="rId2" /><Relationship Type="http://schemas.openxmlformats.org/officeDocument/2006/relationships/slideLayout" Target="/ppt/slideLayouts/slideLayout14.xml" Id="rId1" /><Relationship Type="http://schemas.openxmlformats.org/officeDocument/2006/relationships/image" Target="/ppt/media/image32.png" Id="rId4" /></Relationships>
</file>

<file path=ppt/slides/_rels/slide23.xml.rels>&#65279;<?xml version="1.0" encoding="utf-8"?><Relationships xmlns="http://schemas.openxmlformats.org/package/2006/relationships"><Relationship Type="http://schemas.microsoft.com/office/2007/relationships/hdphoto" Target="/ppt/media/hdphoto21.wdp" Id="rId3" /><Relationship Type="http://schemas.openxmlformats.org/officeDocument/2006/relationships/image" Target="/ppt/media/image33.png" Id="rId2" /><Relationship Type="http://schemas.openxmlformats.org/officeDocument/2006/relationships/slideLayout" Target="/ppt/slideLayouts/slideLayout14.xml" Id="rId1" /><Relationship Type="http://schemas.openxmlformats.org/officeDocument/2006/relationships/image" Target="/ppt/media/image34.png" Id="rId4" /></Relationships>
</file>

<file path=ppt/slides/_rels/slide24.xml.rels>&#65279;<?xml version="1.0" encoding="utf-8"?><Relationships xmlns="http://schemas.openxmlformats.org/package/2006/relationships"><Relationship Type="http://schemas.microsoft.com/office/2007/relationships/hdphoto" Target="/ppt/media/hdphoto22.wdp" Id="rId3" /><Relationship Type="http://schemas.openxmlformats.org/officeDocument/2006/relationships/image" Target="/ppt/media/image35.png" Id="rId2" /><Relationship Type="http://schemas.openxmlformats.org/officeDocument/2006/relationships/slideLayout" Target="/ppt/slideLayouts/slideLayout14.xml" Id="rId1" /><Relationship Type="http://schemas.openxmlformats.org/officeDocument/2006/relationships/image" Target="/ppt/media/image36.png" Id="rId4" /></Relationships>
</file>

<file path=ppt/slides/_rels/slide25.xml.rels>&#65279;<?xml version="1.0" encoding="utf-8"?><Relationships xmlns="http://schemas.openxmlformats.org/package/2006/relationships"><Relationship Type="http://schemas.microsoft.com/office/2007/relationships/hdphoto" Target="/ppt/media/hdphoto23.wdp" Id="rId3" /><Relationship Type="http://schemas.openxmlformats.org/officeDocument/2006/relationships/image" Target="/ppt/media/image37.png" Id="rId2" /><Relationship Type="http://schemas.openxmlformats.org/officeDocument/2006/relationships/slideLayout" Target="/ppt/slideLayouts/slideLayout14.xml" Id="rId1" /><Relationship Type="http://schemas.openxmlformats.org/officeDocument/2006/relationships/image" Target="/ppt/media/image38.png" Id="rId4" /></Relationships>
</file>

<file path=ppt/slides/_rels/slide26.xml.rels>&#65279;<?xml version="1.0" encoding="utf-8"?><Relationships xmlns="http://schemas.openxmlformats.org/package/2006/relationships"><Relationship Type="http://schemas.microsoft.com/office/2007/relationships/hdphoto" Target="/ppt/media/hdphoto24.wdp" Id="rId3" /><Relationship Type="http://schemas.openxmlformats.org/officeDocument/2006/relationships/image" Target="/ppt/media/image39.png" Id="rId2" /><Relationship Type="http://schemas.openxmlformats.org/officeDocument/2006/relationships/slideLayout" Target="/ppt/slideLayouts/slideLayout14.xml" Id="rId1" /><Relationship Type="http://schemas.openxmlformats.org/officeDocument/2006/relationships/image" Target="/ppt/media/image40.png" Id="rId4" /></Relationships>
</file>

<file path=ppt/slides/_rels/slide27.xml.rels>&#65279;<?xml version="1.0" encoding="utf-8"?><Relationships xmlns="http://schemas.openxmlformats.org/package/2006/relationships"><Relationship Type="http://schemas.microsoft.com/office/2007/relationships/hdphoto" Target="/ppt/media/hdphoto25.wdp" Id="rId3" /><Relationship Type="http://schemas.openxmlformats.org/officeDocument/2006/relationships/image" Target="/ppt/media/image41.png" Id="rId2" /><Relationship Type="http://schemas.openxmlformats.org/officeDocument/2006/relationships/slideLayout" Target="/ppt/slideLayouts/slideLayout14.xml" Id="rId1" /><Relationship Type="http://schemas.openxmlformats.org/officeDocument/2006/relationships/image" Target="/ppt/media/image42.png" Id="rId4" /></Relationships>
</file>

<file path=ppt/slides/_rels/slide28.xml.rels>&#65279;<?xml version="1.0" encoding="utf-8"?><Relationships xmlns="http://schemas.openxmlformats.org/package/2006/relationships"><Relationship Type="http://schemas.microsoft.com/office/2007/relationships/hdphoto" Target="/ppt/media/hdphoto1.wdp" Id="rId3" /><Relationship Type="http://schemas.openxmlformats.org/officeDocument/2006/relationships/image" Target="/ppt/media/image1.png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43.png" Id="rId5" /><Relationship Type="http://schemas.openxmlformats.org/officeDocument/2006/relationships/image" Target="/ppt/media/image2.png" Id="rId4" /></Relationships>
</file>

<file path=ppt/slides/_rels/slide3.xml.rels>&#65279;<?xml version="1.0" encoding="utf-8"?><Relationships xmlns="http://schemas.openxmlformats.org/package/2006/relationships"><Relationship Type="http://schemas.microsoft.com/office/2007/relationships/hdphoto" Target="/ppt/media/hdphoto3.wdp" Id="rId3" /><Relationship Type="http://schemas.openxmlformats.org/officeDocument/2006/relationships/image" Target="/ppt/media/image4.png" Id="rId2" /><Relationship Type="http://schemas.openxmlformats.org/officeDocument/2006/relationships/slideLayout" Target="/ppt/slideLayouts/slideLayout15.xml" Id="rId1" /><Relationship Type="http://schemas.openxmlformats.org/officeDocument/2006/relationships/image" Target="/ppt/media/image5.png" Id="rId4" /></Relationships>
</file>

<file path=ppt/slides/_rels/slide4.xml.rels>&#65279;<?xml version="1.0" encoding="utf-8"?><Relationships xmlns="http://schemas.openxmlformats.org/package/2006/relationships"><Relationship Type="http://schemas.microsoft.com/office/2007/relationships/hdphoto" Target="/ppt/media/hdphoto4.wdp" Id="rId3" /><Relationship Type="http://schemas.openxmlformats.org/officeDocument/2006/relationships/image" Target="/ppt/media/image6.png" Id="rId2" /><Relationship Type="http://schemas.openxmlformats.org/officeDocument/2006/relationships/slideLayout" Target="/ppt/slideLayouts/slideLayout14.xml" Id="rId1" /></Relationships>
</file>

<file path=ppt/slides/_rels/slide5.xml.rels>&#65279;<?xml version="1.0" encoding="utf-8"?><Relationships xmlns="http://schemas.openxmlformats.org/package/2006/relationships"><Relationship Type="http://schemas.microsoft.com/office/2007/relationships/hdphoto" Target="/ppt/media/hdphoto5.wdp" Id="rId3" /><Relationship Type="http://schemas.openxmlformats.org/officeDocument/2006/relationships/image" Target="/ppt/media/image7.png" Id="rId2" /><Relationship Type="http://schemas.openxmlformats.org/officeDocument/2006/relationships/slideLayout" Target="/ppt/slideLayouts/slideLayout15.xml" Id="rId1" /><Relationship Type="http://schemas.openxmlformats.org/officeDocument/2006/relationships/image" Target="/ppt/media/image8.png" Id="rId4" /></Relationships>
</file>

<file path=ppt/slides/_rels/slide6.xml.rels>&#65279;<?xml version="1.0" encoding="utf-8"?><Relationships xmlns="http://schemas.openxmlformats.org/package/2006/relationships"><Relationship Type="http://schemas.microsoft.com/office/2007/relationships/hdphoto" Target="/ppt/media/hdphoto6.wdp" Id="rId3" /><Relationship Type="http://schemas.openxmlformats.org/officeDocument/2006/relationships/image" Target="/ppt/media/image9.png" Id="rId2" /><Relationship Type="http://schemas.openxmlformats.org/officeDocument/2006/relationships/slideLayout" Target="/ppt/slideLayouts/slideLayout14.xml" Id="rId1" /><Relationship Type="http://schemas.openxmlformats.org/officeDocument/2006/relationships/image" Target="/ppt/media/image10.jpeg" Id="rId4" /></Relationships>
</file>

<file path=ppt/slides/_rels/slide7.xml.rels>&#65279;<?xml version="1.0" encoding="utf-8"?><Relationships xmlns="http://schemas.openxmlformats.org/package/2006/relationships"><Relationship Type="http://schemas.microsoft.com/office/2007/relationships/hdphoto" Target="/ppt/media/hdphoto6.wdp" Id="rId3" /><Relationship Type="http://schemas.openxmlformats.org/officeDocument/2006/relationships/image" Target="/ppt/media/image9.png" Id="rId2" /><Relationship Type="http://schemas.openxmlformats.org/officeDocument/2006/relationships/slideLayout" Target="/ppt/slideLayouts/slideLayout14.xml" Id="rId1" /><Relationship Type="http://schemas.openxmlformats.org/officeDocument/2006/relationships/image" Target="/ppt/media/image11.jpeg" Id="rId4" /></Relationships>
</file>

<file path=ppt/slides/_rels/slide8.xml.rels>&#65279;<?xml version="1.0" encoding="utf-8"?><Relationships xmlns="http://schemas.openxmlformats.org/package/2006/relationships"><Relationship Type="http://schemas.microsoft.com/office/2007/relationships/hdphoto" Target="/ppt/media/hdphoto7.wdp" Id="rId3" /><Relationship Type="http://schemas.openxmlformats.org/officeDocument/2006/relationships/image" Target="/ppt/media/image4.png" Id="rId2" /><Relationship Type="http://schemas.openxmlformats.org/officeDocument/2006/relationships/slideLayout" Target="/ppt/slideLayouts/slideLayout15.xml" Id="rId1" /><Relationship Type="http://schemas.openxmlformats.org/officeDocument/2006/relationships/image" Target="/ppt/media/image12.png" Id="rId4" /></Relationships>
</file>

<file path=ppt/slides/_rels/slide9.xml.rels>&#65279;<?xml version="1.0" encoding="utf-8"?><Relationships xmlns="http://schemas.openxmlformats.org/package/2006/relationships"><Relationship Type="http://schemas.microsoft.com/office/2007/relationships/hdphoto" Target="/ppt/media/hdphoto8.wdp" Id="rId3" /><Relationship Type="http://schemas.openxmlformats.org/officeDocument/2006/relationships/image" Target="/ppt/media/image13.png" Id="rId2" /><Relationship Type="http://schemas.openxmlformats.org/officeDocument/2006/relationships/slideLayout" Target="/ppt/slideLayouts/slideLayout14.xml" Id="rId1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1D6725-0AB2-E325-7F64-8483A4A916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65C6752-0230-090D-A96D-39DD539163A8}"/>
              </a:ext>
            </a:extLst>
          </p:cNvPr>
          <p:cNvSpPr/>
          <p:nvPr/>
        </p:nvSpPr>
        <p:spPr>
          <a:xfrm>
            <a:off x="1330036" y="-101831"/>
            <a:ext cx="16957964" cy="10490662"/>
          </a:xfrm>
          <a:prstGeom prst="rect">
            <a:avLst/>
          </a:prstGeom>
          <a:solidFill>
            <a:srgbClr val="63C2CC">
              <a:alpha val="5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1042" name="Rectangle: Rounded Corners 1041">
            <a:extLst>
              <a:ext uri="{FF2B5EF4-FFF2-40B4-BE49-F238E27FC236}">
                <a16:creationId xmlns:a16="http://schemas.microsoft.com/office/drawing/2014/main" id="{5F3824D5-4C17-D81E-6D18-2E69A9A16028}"/>
              </a:ext>
            </a:extLst>
          </p:cNvPr>
          <p:cNvSpPr/>
          <p:nvPr/>
        </p:nvSpPr>
        <p:spPr>
          <a:xfrm>
            <a:off x="-324779" y="-1047750"/>
            <a:ext cx="1952170" cy="11925299"/>
          </a:xfrm>
          <a:prstGeom prst="roundRect">
            <a:avLst>
              <a:gd name="adj" fmla="val 13593"/>
            </a:avLst>
          </a:prstGeom>
          <a:solidFill>
            <a:srgbClr val="2771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F888099-A9C0-4AE4-D8AB-2178F1720AA3}"/>
              </a:ext>
            </a:extLst>
          </p:cNvPr>
          <p:cNvSpPr/>
          <p:nvPr/>
        </p:nvSpPr>
        <p:spPr>
          <a:xfrm>
            <a:off x="13207745" y="4568683"/>
            <a:ext cx="3452862" cy="3452862"/>
          </a:xfrm>
          <a:prstGeom prst="ellipse">
            <a:avLst/>
          </a:prstGeom>
          <a:solidFill>
            <a:srgbClr val="7AB3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9" name="Rectangle: Rounded Corners 16">
            <a:extLst>
              <a:ext uri="{FF2B5EF4-FFF2-40B4-BE49-F238E27FC236}">
                <a16:creationId xmlns:a16="http://schemas.microsoft.com/office/drawing/2014/main" id="{9E757D88-62BA-DC6C-5399-3BD070079083}"/>
              </a:ext>
            </a:extLst>
          </p:cNvPr>
          <p:cNvSpPr/>
          <p:nvPr/>
        </p:nvSpPr>
        <p:spPr>
          <a:xfrm>
            <a:off x="3403400" y="3461212"/>
            <a:ext cx="11481198" cy="3160914"/>
          </a:xfrm>
          <a:prstGeom prst="roundRect">
            <a:avLst>
              <a:gd name="adj" fmla="val 25908"/>
            </a:avLst>
          </a:prstGeom>
          <a:solidFill>
            <a:srgbClr val="2771AD"/>
          </a:solidFill>
          <a:ln w="76200">
            <a:solidFill>
              <a:schemeClr val="bg1"/>
            </a:solidFill>
          </a:ln>
          <a:effectLst>
            <a:outerShdw blurRad="433726" dist="131845" dir="2791626" sx="99753" sy="99753" algn="tl" rotWithShape="0">
              <a:prstClr val="black">
                <a:alpha val="11752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FFB2D0-A9DF-A200-18F3-51C81EEA9425}"/>
              </a:ext>
            </a:extLst>
          </p:cNvPr>
          <p:cNvSpPr txBox="1"/>
          <p:nvPr/>
        </p:nvSpPr>
        <p:spPr>
          <a:xfrm>
            <a:off x="4041350" y="3637660"/>
            <a:ext cx="1020529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Delivering Excellent</a:t>
            </a:r>
          </a:p>
          <a:p>
            <a:pPr algn="ctr"/>
            <a:r>
              <a:rPr lang="en-US" sz="60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Operational Performance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608D3F3-1870-9B44-FF5B-B1BADEFC8B11}"/>
              </a:ext>
            </a:extLst>
          </p:cNvPr>
          <p:cNvSpPr/>
          <p:nvPr/>
        </p:nvSpPr>
        <p:spPr>
          <a:xfrm>
            <a:off x="15230170" y="4247004"/>
            <a:ext cx="1149848" cy="1149848"/>
          </a:xfrm>
          <a:prstGeom prst="ellipse">
            <a:avLst/>
          </a:prstGeom>
          <a:solidFill>
            <a:srgbClr val="2771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1041" name="Oval 1040">
            <a:extLst>
              <a:ext uri="{FF2B5EF4-FFF2-40B4-BE49-F238E27FC236}">
                <a16:creationId xmlns:a16="http://schemas.microsoft.com/office/drawing/2014/main" id="{975BDB86-22F8-98B7-9E5D-26CED712BC8B}"/>
              </a:ext>
            </a:extLst>
          </p:cNvPr>
          <p:cNvSpPr/>
          <p:nvPr/>
        </p:nvSpPr>
        <p:spPr>
          <a:xfrm>
            <a:off x="13841405" y="7490061"/>
            <a:ext cx="479071" cy="479071"/>
          </a:xfrm>
          <a:prstGeom prst="ellipse">
            <a:avLst/>
          </a:prstGeom>
          <a:solidFill>
            <a:srgbClr val="2771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47ED1B-061D-0562-77FF-DC5C564692BE}"/>
              </a:ext>
            </a:extLst>
          </p:cNvPr>
          <p:cNvSpPr txBox="1"/>
          <p:nvPr/>
        </p:nvSpPr>
        <p:spPr>
          <a:xfrm>
            <a:off x="6100612" y="5587228"/>
            <a:ext cx="608677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Briefing Materials Guide</a:t>
            </a:r>
          </a:p>
        </p:txBody>
      </p:sp>
      <p:sp>
        <p:nvSpPr>
          <p:cNvPr id="8" name="Rectangle: Rounded Corners 16">
            <a:extLst>
              <a:ext uri="{FF2B5EF4-FFF2-40B4-BE49-F238E27FC236}">
                <a16:creationId xmlns:a16="http://schemas.microsoft.com/office/drawing/2014/main" id="{D23A4FAD-CDBA-61FC-7B77-4959B2686DF4}"/>
              </a:ext>
            </a:extLst>
          </p:cNvPr>
          <p:cNvSpPr/>
          <p:nvPr/>
        </p:nvSpPr>
        <p:spPr>
          <a:xfrm>
            <a:off x="12680470" y="-862569"/>
            <a:ext cx="6449193" cy="2272622"/>
          </a:xfrm>
          <a:prstGeom prst="roundRect">
            <a:avLst>
              <a:gd name="adj" fmla="val 25908"/>
            </a:avLst>
          </a:pr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433726" dist="131845" dir="3780000" sx="99753" sy="99753" algn="tl" rotWithShape="0">
              <a:prstClr val="black">
                <a:alpha val="11752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1637E9C-9B70-5747-C950-DACDDE861C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9894" y="295964"/>
            <a:ext cx="3709408" cy="92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344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FBC428F-CFA4-7356-4893-2513D8598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23"/>
                    </a14:imgEffect>
                    <a14:imgEffect>
                      <a14:brightnessContrast bright="-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1033" y="0"/>
            <a:ext cx="18650066" cy="10490662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E86C5D0-2E3E-D409-4DFA-6435E9D914C9}"/>
              </a:ext>
            </a:extLst>
          </p:cNvPr>
          <p:cNvSpPr/>
          <p:nvPr/>
        </p:nvSpPr>
        <p:spPr>
          <a:xfrm>
            <a:off x="-341554" y="0"/>
            <a:ext cx="18971108" cy="10490662"/>
          </a:xfrm>
          <a:prstGeom prst="rect">
            <a:avLst/>
          </a:prstGeom>
          <a:solidFill>
            <a:srgbClr val="63C2CC">
              <a:alpha val="5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2A645C-13DF-B706-BA6F-1C7A8014248A}"/>
              </a:ext>
            </a:extLst>
          </p:cNvPr>
          <p:cNvSpPr txBox="1"/>
          <p:nvPr/>
        </p:nvSpPr>
        <p:spPr>
          <a:xfrm>
            <a:off x="-107392" y="4165777"/>
            <a:ext cx="75982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40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Impact on revenue</a:t>
            </a:r>
            <a:endParaRPr lang="en-US" sz="3200" b="1" dirty="0">
              <a:solidFill>
                <a:schemeClr val="bg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1545AD-FD7D-8516-C8F5-BC16ACF2B34D}"/>
              </a:ext>
            </a:extLst>
          </p:cNvPr>
          <p:cNvSpPr txBox="1"/>
          <p:nvPr/>
        </p:nvSpPr>
        <p:spPr>
          <a:xfrm>
            <a:off x="1453141" y="4884160"/>
            <a:ext cx="752250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effectLst/>
                <a:latin typeface="Gill Sans" panose="020B0502020104020203" pitchFamily="34" charset="-79"/>
                <a:cs typeface="Gill Sans" panose="020B0502020104020203" pitchFamily="34" charset="-79"/>
              </a:rPr>
              <a:t>Ask: </a:t>
            </a:r>
            <a:r>
              <a:rPr lang="en-US" sz="2800" b="1" dirty="0">
                <a:solidFill>
                  <a:schemeClr val="bg1"/>
                </a:solidFill>
                <a:effectLst/>
                <a:latin typeface="Gill Sans SemiBold" panose="020B0502020104020203" pitchFamily="34" charset="-79"/>
              </a:rPr>
              <a:t>How does performance and performance </a:t>
            </a:r>
          </a:p>
          <a:p>
            <a:r>
              <a:rPr lang="en-US" sz="2800" b="1" dirty="0">
                <a:solidFill>
                  <a:schemeClr val="bg1"/>
                </a:solidFill>
                <a:effectLst/>
                <a:latin typeface="Gill Sans SemiBold" panose="020B0502020104020203" pitchFamily="34" charset="-79"/>
              </a:rPr>
              <a:t>decisions impact on customer experience and thus revenue?</a:t>
            </a:r>
            <a:endParaRPr lang="en-US" sz="2800" b="1" dirty="0">
              <a:solidFill>
                <a:schemeClr val="bg1"/>
              </a:solidFill>
              <a:latin typeface="Gill Sans SemiBold" panose="020B0502020104020203" pitchFamily="34" charset="-79"/>
            </a:endParaRPr>
          </a:p>
        </p:txBody>
      </p:sp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743644A4-B2A4-E000-302C-C40D016695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09815" y="2599000"/>
            <a:ext cx="5400000" cy="5524425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311013E6-35AB-35EF-D816-3B51129B072B}"/>
              </a:ext>
            </a:extLst>
          </p:cNvPr>
          <p:cNvSpPr/>
          <p:nvPr/>
        </p:nvSpPr>
        <p:spPr>
          <a:xfrm>
            <a:off x="9224441" y="6898572"/>
            <a:ext cx="2449706" cy="2449706"/>
          </a:xfrm>
          <a:prstGeom prst="ellipse">
            <a:avLst/>
          </a:prstGeom>
          <a:solidFill>
            <a:srgbClr val="2E8A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AEA0379-091E-991E-2CEC-8020EFC7F9C0}"/>
              </a:ext>
            </a:extLst>
          </p:cNvPr>
          <p:cNvSpPr/>
          <p:nvPr/>
        </p:nvSpPr>
        <p:spPr>
          <a:xfrm>
            <a:off x="9330625" y="8835421"/>
            <a:ext cx="930812" cy="930812"/>
          </a:xfrm>
          <a:prstGeom prst="ellipse">
            <a:avLst/>
          </a:prstGeom>
          <a:solidFill>
            <a:srgbClr val="2771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BF16DBD-5CC6-27B2-075D-80EDAA62983E}"/>
              </a:ext>
            </a:extLst>
          </p:cNvPr>
          <p:cNvSpPr/>
          <p:nvPr/>
        </p:nvSpPr>
        <p:spPr>
          <a:xfrm>
            <a:off x="11742603" y="6718444"/>
            <a:ext cx="360255" cy="360255"/>
          </a:xfrm>
          <a:prstGeom prst="ellipse">
            <a:avLst/>
          </a:prstGeom>
          <a:solidFill>
            <a:srgbClr val="2771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6531BEF-4BB8-9A6C-57D0-59A4FFE30BF0}"/>
              </a:ext>
            </a:extLst>
          </p:cNvPr>
          <p:cNvSpPr/>
          <p:nvPr/>
        </p:nvSpPr>
        <p:spPr>
          <a:xfrm>
            <a:off x="-341554" y="-310409"/>
            <a:ext cx="2037175" cy="203717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2AF0535-DA48-6FF8-5FBC-AC52776BCD0F}"/>
              </a:ext>
            </a:extLst>
          </p:cNvPr>
          <p:cNvSpPr/>
          <p:nvPr/>
        </p:nvSpPr>
        <p:spPr>
          <a:xfrm>
            <a:off x="-531977" y="858421"/>
            <a:ext cx="868345" cy="868345"/>
          </a:xfrm>
          <a:prstGeom prst="ellipse">
            <a:avLst/>
          </a:prstGeom>
          <a:solidFill>
            <a:srgbClr val="349B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2E1326C-7E24-6D42-7461-390388126D48}"/>
              </a:ext>
            </a:extLst>
          </p:cNvPr>
          <p:cNvSpPr/>
          <p:nvPr/>
        </p:nvSpPr>
        <p:spPr>
          <a:xfrm>
            <a:off x="1386030" y="-325264"/>
            <a:ext cx="314767" cy="314767"/>
          </a:xfrm>
          <a:prstGeom prst="ellipse">
            <a:avLst/>
          </a:prstGeom>
          <a:solidFill>
            <a:srgbClr val="2E8A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739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699A08A8-7250-7F31-64C6-4B74187839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986"/>
            <a:ext cx="18288000" cy="102870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80F1EC5C-1D8A-D90C-0524-34A8CFFB8D95}"/>
              </a:ext>
            </a:extLst>
          </p:cNvPr>
          <p:cNvSpPr/>
          <p:nvPr/>
        </p:nvSpPr>
        <p:spPr>
          <a:xfrm>
            <a:off x="4321558" y="362231"/>
            <a:ext cx="9253005" cy="9253005"/>
          </a:xfrm>
          <a:prstGeom prst="ellipse">
            <a:avLst/>
          </a:prstGeom>
          <a:solidFill>
            <a:schemeClr val="accent3">
              <a:alpha val="50000"/>
            </a:schemeClr>
          </a:solidFill>
          <a:ln w="76200">
            <a:solidFill>
              <a:schemeClr val="bg1">
                <a:alpha val="49806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E86C5D0-2E3E-D409-4DFA-6435E9D914C9}"/>
              </a:ext>
            </a:extLst>
          </p:cNvPr>
          <p:cNvSpPr/>
          <p:nvPr/>
        </p:nvSpPr>
        <p:spPr>
          <a:xfrm>
            <a:off x="-228845" y="-52845"/>
            <a:ext cx="18971108" cy="10490662"/>
          </a:xfrm>
          <a:prstGeom prst="rect">
            <a:avLst/>
          </a:prstGeom>
          <a:solidFill>
            <a:srgbClr val="63C2CC">
              <a:alpha val="5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2A645C-13DF-B706-BA6F-1C7A8014248A}"/>
              </a:ext>
            </a:extLst>
          </p:cNvPr>
          <p:cNvSpPr txBox="1"/>
          <p:nvPr/>
        </p:nvSpPr>
        <p:spPr>
          <a:xfrm>
            <a:off x="3461728" y="2236475"/>
            <a:ext cx="1050471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40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It’s important to remember that performance, safety and efficiency</a:t>
            </a:r>
            <a:endParaRPr lang="en-US" sz="3200" b="1" dirty="0">
              <a:solidFill>
                <a:schemeClr val="bg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ADBB30E-481E-70D0-C4ED-18D57836905E}"/>
              </a:ext>
            </a:extLst>
          </p:cNvPr>
          <p:cNvGrpSpPr/>
          <p:nvPr/>
        </p:nvGrpSpPr>
        <p:grpSpPr>
          <a:xfrm>
            <a:off x="3302470" y="4037746"/>
            <a:ext cx="5692925" cy="1534912"/>
            <a:chOff x="3302470" y="4037746"/>
            <a:chExt cx="5692925" cy="1534912"/>
          </a:xfrm>
        </p:grpSpPr>
        <p:sp>
          <p:nvSpPr>
            <p:cNvPr id="16" name="Rectangle: Rounded Corners 6">
              <a:extLst>
                <a:ext uri="{FF2B5EF4-FFF2-40B4-BE49-F238E27FC236}">
                  <a16:creationId xmlns:a16="http://schemas.microsoft.com/office/drawing/2014/main" id="{2FA10592-61BC-EF81-311A-C971BA5295AB}"/>
                </a:ext>
              </a:extLst>
            </p:cNvPr>
            <p:cNvSpPr/>
            <p:nvPr/>
          </p:nvSpPr>
          <p:spPr>
            <a:xfrm>
              <a:off x="3302470" y="4037746"/>
              <a:ext cx="5692925" cy="1534912"/>
            </a:xfrm>
            <a:prstGeom prst="roundRect">
              <a:avLst>
                <a:gd name="adj" fmla="val 11614"/>
              </a:avLst>
            </a:prstGeom>
            <a:solidFill>
              <a:srgbClr val="2E8AD3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accent3"/>
                </a:solidFill>
                <a:latin typeface="Gill Sans SemiBold" panose="020B0502020104020203" pitchFamily="34" charset="-79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FC38516-D7EC-1B7F-2A0D-3D5FD7FC1356}"/>
                </a:ext>
              </a:extLst>
            </p:cNvPr>
            <p:cNvSpPr txBox="1"/>
            <p:nvPr/>
          </p:nvSpPr>
          <p:spPr>
            <a:xfrm>
              <a:off x="3791702" y="4512815"/>
              <a:ext cx="471446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Are not in conflict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CFCEB6F-8690-1EA9-5645-8257F2D2D1BF}"/>
              </a:ext>
            </a:extLst>
          </p:cNvPr>
          <p:cNvGrpSpPr/>
          <p:nvPr/>
        </p:nvGrpSpPr>
        <p:grpSpPr>
          <a:xfrm>
            <a:off x="9437628" y="4037745"/>
            <a:ext cx="5692926" cy="1534913"/>
            <a:chOff x="9437628" y="4037745"/>
            <a:chExt cx="5692926" cy="153491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5ACF75D3-0640-A629-DE0E-030CD3B57230}"/>
                </a:ext>
              </a:extLst>
            </p:cNvPr>
            <p:cNvSpPr/>
            <p:nvPr/>
          </p:nvSpPr>
          <p:spPr>
            <a:xfrm>
              <a:off x="9582653" y="4037745"/>
              <a:ext cx="5402877" cy="1534913"/>
            </a:xfrm>
            <a:prstGeom prst="roundRect">
              <a:avLst>
                <a:gd name="adj" fmla="val 11614"/>
              </a:avLst>
            </a:prstGeom>
            <a:solidFill>
              <a:srgbClr val="2771AD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rgbClr val="2771AD"/>
                </a:solidFill>
                <a:latin typeface="Gill Sans SemiBold" panose="020B0502020104020203" pitchFamily="34" charset="-79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DCB3436-27DF-C8B9-F476-5F0AF36C616B}"/>
                </a:ext>
              </a:extLst>
            </p:cNvPr>
            <p:cNvSpPr txBox="1"/>
            <p:nvPr/>
          </p:nvSpPr>
          <p:spPr>
            <a:xfrm>
              <a:off x="9437628" y="4512814"/>
              <a:ext cx="569292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Form a </a:t>
              </a:r>
              <a:r>
                <a:rPr lang="en-US" sz="24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virtuous</a:t>
              </a:r>
              <a:r>
                <a:rPr lang="en-US" sz="28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 circle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632EE56-E345-7129-B19B-4523DE577E00}"/>
              </a:ext>
            </a:extLst>
          </p:cNvPr>
          <p:cNvGrpSpPr/>
          <p:nvPr/>
        </p:nvGrpSpPr>
        <p:grpSpPr>
          <a:xfrm>
            <a:off x="3106532" y="5834748"/>
            <a:ext cx="11878998" cy="1741714"/>
            <a:chOff x="3106532" y="5834748"/>
            <a:chExt cx="11878998" cy="1741714"/>
          </a:xfrm>
        </p:grpSpPr>
        <p:sp>
          <p:nvSpPr>
            <p:cNvPr id="2" name="Rectangle: Rounded Corners 6">
              <a:extLst>
                <a:ext uri="{FF2B5EF4-FFF2-40B4-BE49-F238E27FC236}">
                  <a16:creationId xmlns:a16="http://schemas.microsoft.com/office/drawing/2014/main" id="{507BFABE-B0FA-0DBA-49A9-BB94F6608D68}"/>
                </a:ext>
              </a:extLst>
            </p:cNvPr>
            <p:cNvSpPr/>
            <p:nvPr/>
          </p:nvSpPr>
          <p:spPr>
            <a:xfrm>
              <a:off x="3302471" y="5834748"/>
              <a:ext cx="11683059" cy="1741714"/>
            </a:xfrm>
            <a:prstGeom prst="roundRect">
              <a:avLst>
                <a:gd name="adj" fmla="val 11614"/>
              </a:avLst>
            </a:prstGeom>
            <a:solidFill>
              <a:srgbClr val="349BEE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accent3"/>
                </a:solidFill>
                <a:latin typeface="Gill Sans SemiBold" panose="020B0502020104020203" pitchFamily="34" charset="-79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B8D3527-8361-7283-C801-CD6118092E0F}"/>
                </a:ext>
              </a:extLst>
            </p:cNvPr>
            <p:cNvSpPr txBox="1"/>
            <p:nvPr/>
          </p:nvSpPr>
          <p:spPr>
            <a:xfrm>
              <a:off x="3106532" y="6155020"/>
              <a:ext cx="11683059" cy="1049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 algn="ctr">
                <a:lnSpc>
                  <a:spcPct val="115000"/>
                </a:lnSpc>
                <a:spcAft>
                  <a:spcPts val="800"/>
                </a:spcAft>
              </a:pPr>
              <a:r>
                <a:rPr lang="en-GB" sz="2800" b="1" kern="100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  <a:ea typeface="Times New Roman" panose="02020603050405020304" pitchFamily="18" charset="0"/>
                  <a:cs typeface="Gill Sans SemiBold" panose="020B0502020104020203" pitchFamily="34" charset="-79"/>
                </a:rPr>
                <a:t>A high performing railway present trains on time at junctions leading to fewer restrictive aspects and lower SPAD risk</a:t>
              </a:r>
              <a:endParaRPr lang="en-GB" sz="2800" b="1" kern="100" dirty="0">
                <a:solidFill>
                  <a:schemeClr val="bg1"/>
                </a:solidFill>
                <a:effectLst/>
                <a:latin typeface="Gill Sans SemiBold" panose="020B0502020104020203" pitchFamily="34" charset="-79"/>
                <a:ea typeface="Aptos" panose="020B0004020202020204" pitchFamily="34" charset="0"/>
                <a:cs typeface="Gill Sans SemiBold" panose="020B0502020104020203" pitchFamily="34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777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BC80A64-ACA7-21AD-1EA7-F3BD89828E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E86C5D0-2E3E-D409-4DFA-6435E9D914C9}"/>
              </a:ext>
            </a:extLst>
          </p:cNvPr>
          <p:cNvSpPr/>
          <p:nvPr/>
        </p:nvSpPr>
        <p:spPr>
          <a:xfrm>
            <a:off x="-228845" y="-101831"/>
            <a:ext cx="18971108" cy="10490662"/>
          </a:xfrm>
          <a:prstGeom prst="rect">
            <a:avLst/>
          </a:prstGeom>
          <a:solidFill>
            <a:srgbClr val="63C2CC">
              <a:alpha val="5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2A645C-13DF-B706-BA6F-1C7A8014248A}"/>
              </a:ext>
            </a:extLst>
          </p:cNvPr>
          <p:cNvSpPr txBox="1"/>
          <p:nvPr/>
        </p:nvSpPr>
        <p:spPr>
          <a:xfrm>
            <a:off x="537464" y="1318970"/>
            <a:ext cx="75982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40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Impact on people </a:t>
            </a:r>
            <a:endParaRPr lang="en-US" sz="3200" b="1" dirty="0">
              <a:solidFill>
                <a:schemeClr val="bg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1545AD-FD7D-8516-C8F5-BC16ACF2B34D}"/>
              </a:ext>
            </a:extLst>
          </p:cNvPr>
          <p:cNvSpPr txBox="1"/>
          <p:nvPr/>
        </p:nvSpPr>
        <p:spPr>
          <a:xfrm>
            <a:off x="1228755" y="2053251"/>
            <a:ext cx="9091492" cy="667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  <a:effectLst/>
                <a:latin typeface="Gill Sans SemiBold" panose="020B0502020104020203" pitchFamily="34" charset="-79"/>
              </a:rPr>
              <a:t>Performance has real impacts on real people</a:t>
            </a:r>
            <a:endParaRPr lang="en-US" sz="2800" b="1" dirty="0">
              <a:solidFill>
                <a:schemeClr val="bg1"/>
              </a:solidFill>
              <a:latin typeface="Gill Sans SemiBold" panose="020B0502020104020203" pitchFamily="34" charset="-79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C79E894-2D2D-2E33-0B20-130674A908A9}"/>
              </a:ext>
            </a:extLst>
          </p:cNvPr>
          <p:cNvGrpSpPr/>
          <p:nvPr/>
        </p:nvGrpSpPr>
        <p:grpSpPr>
          <a:xfrm>
            <a:off x="2305618" y="6682758"/>
            <a:ext cx="5888970" cy="3101982"/>
            <a:chOff x="2305618" y="6682758"/>
            <a:chExt cx="5888970" cy="3101982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5ACF75D3-0640-A629-DE0E-030CD3B57230}"/>
                </a:ext>
              </a:extLst>
            </p:cNvPr>
            <p:cNvSpPr/>
            <p:nvPr/>
          </p:nvSpPr>
          <p:spPr>
            <a:xfrm>
              <a:off x="2305618" y="6682758"/>
              <a:ext cx="5888970" cy="3101982"/>
            </a:xfrm>
            <a:prstGeom prst="roundRect">
              <a:avLst>
                <a:gd name="adj" fmla="val 11614"/>
              </a:avLst>
            </a:prstGeom>
            <a:solidFill>
              <a:srgbClr val="2771AD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rgbClr val="2771AD"/>
                </a:solidFill>
                <a:latin typeface="Gill Sans SemiBold" panose="020B0502020104020203" pitchFamily="34" charset="-79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3CD9019-B471-42CB-9B8C-67274117196B}"/>
                </a:ext>
              </a:extLst>
            </p:cNvPr>
            <p:cNvSpPr txBox="1"/>
            <p:nvPr/>
          </p:nvSpPr>
          <p:spPr>
            <a:xfrm>
              <a:off x="2599245" y="7325808"/>
              <a:ext cx="5301715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“What went through your mind and what was the impact on you, or your family and friends, when last delayed on a train?”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5F1CADB-CFC4-CC12-A150-B56B0992B411}"/>
              </a:ext>
            </a:extLst>
          </p:cNvPr>
          <p:cNvGrpSpPr/>
          <p:nvPr/>
        </p:nvGrpSpPr>
        <p:grpSpPr>
          <a:xfrm>
            <a:off x="2252468" y="3215890"/>
            <a:ext cx="5888970" cy="3115949"/>
            <a:chOff x="2252468" y="3215890"/>
            <a:chExt cx="5888970" cy="3115949"/>
          </a:xfrm>
        </p:grpSpPr>
        <p:sp>
          <p:nvSpPr>
            <p:cNvPr id="16" name="Rectangle: Rounded Corners 6">
              <a:extLst>
                <a:ext uri="{FF2B5EF4-FFF2-40B4-BE49-F238E27FC236}">
                  <a16:creationId xmlns:a16="http://schemas.microsoft.com/office/drawing/2014/main" id="{2FA10592-61BC-EF81-311A-C971BA5295AB}"/>
                </a:ext>
              </a:extLst>
            </p:cNvPr>
            <p:cNvSpPr/>
            <p:nvPr/>
          </p:nvSpPr>
          <p:spPr>
            <a:xfrm>
              <a:off x="2252468" y="3215890"/>
              <a:ext cx="5888970" cy="3115949"/>
            </a:xfrm>
            <a:prstGeom prst="roundRect">
              <a:avLst>
                <a:gd name="adj" fmla="val 11614"/>
              </a:avLst>
            </a:prstGeom>
            <a:solidFill>
              <a:srgbClr val="2E8AD3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accent3"/>
                </a:solidFill>
                <a:latin typeface="Gill Sans SemiBold" panose="020B0502020104020203" pitchFamily="34" charset="-79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B232CB4-1872-91C4-6877-DE186B1807E6}"/>
                </a:ext>
              </a:extLst>
            </p:cNvPr>
            <p:cNvSpPr txBox="1"/>
            <p:nvPr/>
          </p:nvSpPr>
          <p:spPr>
            <a:xfrm>
              <a:off x="2546096" y="3712035"/>
              <a:ext cx="5301715" cy="212365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“Actions (or in-actions) have consequences”</a:t>
              </a:r>
            </a:p>
            <a:p>
              <a:pPr algn="ctr"/>
              <a:endParaRPr lang="en-US" sz="2800" b="1" dirty="0">
                <a:solidFill>
                  <a:schemeClr val="bg1"/>
                </a:solidFill>
                <a:latin typeface="Gill Sans SemiBold" panose="020B0502020104020203" pitchFamily="34" charset="-79"/>
              </a:endParaRPr>
            </a:p>
            <a:p>
              <a:pPr algn="ctr"/>
              <a:r>
                <a:rPr lang="en-US" sz="2400" dirty="0">
                  <a:solidFill>
                    <a:schemeClr val="bg1"/>
                  </a:solidFill>
                  <a:effectLst/>
                  <a:latin typeface="Gill Sans" panose="020B0502020104020203" pitchFamily="34" charset="-79"/>
                  <a:cs typeface="Gill Sans" panose="020B0502020104020203" pitchFamily="34" charset="-79"/>
                </a:rPr>
                <a:t>Be prepared to give some local examples of incidents in the relevant area</a:t>
              </a:r>
            </a:p>
          </p:txBody>
        </p:sp>
      </p:grpSp>
      <p:pic>
        <p:nvPicPr>
          <p:cNvPr id="5" name="Picture Placeholder 3">
            <a:extLst>
              <a:ext uri="{FF2B5EF4-FFF2-40B4-BE49-F238E27FC236}">
                <a16:creationId xmlns:a16="http://schemas.microsoft.com/office/drawing/2014/main" id="{D83C8A72-B5C8-4190-B678-0DA7F81535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089374" y="3215890"/>
            <a:ext cx="6375792" cy="6522701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77760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FBC428F-CFA4-7356-4893-2513D8598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23"/>
                    </a14:imgEffect>
                    <a14:imgEffect>
                      <a14:brightnessContrast bright="-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1033" y="0"/>
            <a:ext cx="18650066" cy="10490662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E86C5D0-2E3E-D409-4DFA-6435E9D914C9}"/>
              </a:ext>
            </a:extLst>
          </p:cNvPr>
          <p:cNvSpPr/>
          <p:nvPr/>
        </p:nvSpPr>
        <p:spPr>
          <a:xfrm>
            <a:off x="-341554" y="0"/>
            <a:ext cx="18971108" cy="10490662"/>
          </a:xfrm>
          <a:prstGeom prst="rect">
            <a:avLst/>
          </a:prstGeom>
          <a:solidFill>
            <a:srgbClr val="63C2CC">
              <a:alpha val="5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2A645C-13DF-B706-BA6F-1C7A8014248A}"/>
              </a:ext>
            </a:extLst>
          </p:cNvPr>
          <p:cNvSpPr txBox="1"/>
          <p:nvPr/>
        </p:nvSpPr>
        <p:spPr>
          <a:xfrm>
            <a:off x="5344886" y="1274502"/>
            <a:ext cx="75982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40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Every Role Matters</a:t>
            </a:r>
            <a:endParaRPr lang="en-US" sz="3200" b="1" dirty="0">
              <a:solidFill>
                <a:schemeClr val="bg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1545AD-FD7D-8516-C8F5-BC16ACF2B34D}"/>
              </a:ext>
            </a:extLst>
          </p:cNvPr>
          <p:cNvSpPr txBox="1"/>
          <p:nvPr/>
        </p:nvSpPr>
        <p:spPr>
          <a:xfrm>
            <a:off x="4598254" y="2280934"/>
            <a:ext cx="909149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/>
                <a:latin typeface="Gill Sans SemiBold" panose="020B0502020104020203" pitchFamily="34" charset="-79"/>
              </a:rPr>
              <a:t>It’s not just front-line jobs, but providers of resourcing support, management information etc. are equally critical to excellent operational performance.</a:t>
            </a:r>
            <a:endParaRPr lang="en-US" sz="2800" b="1" dirty="0">
              <a:solidFill>
                <a:schemeClr val="bg1"/>
              </a:solidFill>
              <a:latin typeface="Gill Sans SemiBold" panose="020B0502020104020203" pitchFamily="34" charset="-79"/>
            </a:endParaRPr>
          </a:p>
        </p:txBody>
      </p:sp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743644A4-B2A4-E000-302C-C40D0166950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4763" y="4517341"/>
            <a:ext cx="4339104" cy="4439084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  <p:pic>
        <p:nvPicPr>
          <p:cNvPr id="3" name="Picture Placeholder 3">
            <a:extLst>
              <a:ext uri="{FF2B5EF4-FFF2-40B4-BE49-F238E27FC236}">
                <a16:creationId xmlns:a16="http://schemas.microsoft.com/office/drawing/2014/main" id="{2C5497D2-BD13-F3B9-0A53-B8EE9EC6AE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2285" y="4517341"/>
            <a:ext cx="4375645" cy="4476466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9BDE409-1898-78D8-CB0C-42C49DFB82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46348" y="4498650"/>
            <a:ext cx="4412185" cy="4513848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896381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BC80A64-ACA7-21AD-1EA7-F3BD89828E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  <a14:imgEffect>
                      <a14:brightnessContrast brigh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E86C5D0-2E3E-D409-4DFA-6435E9D914C9}"/>
              </a:ext>
            </a:extLst>
          </p:cNvPr>
          <p:cNvSpPr/>
          <p:nvPr/>
        </p:nvSpPr>
        <p:spPr>
          <a:xfrm>
            <a:off x="-228845" y="-53593"/>
            <a:ext cx="18971108" cy="10490662"/>
          </a:xfrm>
          <a:prstGeom prst="rect">
            <a:avLst/>
          </a:prstGeom>
          <a:solidFill>
            <a:srgbClr val="63C2CC">
              <a:alpha val="5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2A645C-13DF-B706-BA6F-1C7A8014248A}"/>
              </a:ext>
            </a:extLst>
          </p:cNvPr>
          <p:cNvSpPr txBox="1"/>
          <p:nvPr/>
        </p:nvSpPr>
        <p:spPr>
          <a:xfrm>
            <a:off x="4335737" y="2042392"/>
            <a:ext cx="96165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40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Performance is a “Team Game”</a:t>
            </a:r>
            <a:endParaRPr lang="en-US" sz="3200" b="1" dirty="0">
              <a:solidFill>
                <a:schemeClr val="bg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1545AD-FD7D-8516-C8F5-BC16ACF2B34D}"/>
              </a:ext>
            </a:extLst>
          </p:cNvPr>
          <p:cNvSpPr txBox="1"/>
          <p:nvPr/>
        </p:nvSpPr>
        <p:spPr>
          <a:xfrm>
            <a:off x="4598254" y="2776673"/>
            <a:ext cx="9091492" cy="667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  <a:effectLst/>
                <a:latin typeface="Gill Sans SemiBold" panose="020B0502020104020203" pitchFamily="34" charset="-79"/>
              </a:rPr>
              <a:t>It’s important to </a:t>
            </a:r>
            <a:r>
              <a:rPr lang="en-US" sz="2800" b="1" dirty="0" err="1">
                <a:solidFill>
                  <a:schemeClr val="bg1"/>
                </a:solidFill>
                <a:effectLst/>
                <a:latin typeface="Gill Sans SemiBold" panose="020B0502020104020203" pitchFamily="34" charset="-79"/>
              </a:rPr>
              <a:t>emphasise</a:t>
            </a:r>
            <a:r>
              <a:rPr lang="en-US" sz="2800" b="1" dirty="0">
                <a:solidFill>
                  <a:schemeClr val="bg1"/>
                </a:solidFill>
                <a:latin typeface="Gill Sans SemiBold" panose="020B0502020104020203" pitchFamily="34" charset="-79"/>
              </a:rPr>
              <a:t>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563B70C-0A17-230F-CC35-3B5C18B2BAB1}"/>
              </a:ext>
            </a:extLst>
          </p:cNvPr>
          <p:cNvGrpSpPr/>
          <p:nvPr/>
        </p:nvGrpSpPr>
        <p:grpSpPr>
          <a:xfrm>
            <a:off x="9384562" y="4195772"/>
            <a:ext cx="5888970" cy="1991933"/>
            <a:chOff x="9384562" y="4195772"/>
            <a:chExt cx="5888970" cy="199193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5ACF75D3-0640-A629-DE0E-030CD3B57230}"/>
                </a:ext>
              </a:extLst>
            </p:cNvPr>
            <p:cNvSpPr/>
            <p:nvPr/>
          </p:nvSpPr>
          <p:spPr>
            <a:xfrm>
              <a:off x="9384562" y="4195772"/>
              <a:ext cx="5888970" cy="1991933"/>
            </a:xfrm>
            <a:prstGeom prst="roundRect">
              <a:avLst>
                <a:gd name="adj" fmla="val 11614"/>
              </a:avLst>
            </a:prstGeom>
            <a:solidFill>
              <a:srgbClr val="2771AD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rgbClr val="2771AD"/>
                </a:solidFill>
                <a:latin typeface="Gill Sans SemiBold" panose="020B0502020104020203" pitchFamily="34" charset="-79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3CD9019-B471-42CB-9B8C-67274117196B}"/>
                </a:ext>
              </a:extLst>
            </p:cNvPr>
            <p:cNvSpPr txBox="1"/>
            <p:nvPr/>
          </p:nvSpPr>
          <p:spPr>
            <a:xfrm>
              <a:off x="9678190" y="4714685"/>
              <a:ext cx="5301715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How impacts made by one role impact others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C4A9B07-2F98-546E-D038-FEA90BB94C6A}"/>
              </a:ext>
            </a:extLst>
          </p:cNvPr>
          <p:cNvGrpSpPr/>
          <p:nvPr/>
        </p:nvGrpSpPr>
        <p:grpSpPr>
          <a:xfrm>
            <a:off x="3014468" y="4243286"/>
            <a:ext cx="5888970" cy="1944419"/>
            <a:chOff x="3014468" y="4243286"/>
            <a:chExt cx="5888970" cy="1944419"/>
          </a:xfrm>
        </p:grpSpPr>
        <p:sp>
          <p:nvSpPr>
            <p:cNvPr id="16" name="Rectangle: Rounded Corners 6">
              <a:extLst>
                <a:ext uri="{FF2B5EF4-FFF2-40B4-BE49-F238E27FC236}">
                  <a16:creationId xmlns:a16="http://schemas.microsoft.com/office/drawing/2014/main" id="{2FA10592-61BC-EF81-311A-C971BA5295AB}"/>
                </a:ext>
              </a:extLst>
            </p:cNvPr>
            <p:cNvSpPr/>
            <p:nvPr/>
          </p:nvSpPr>
          <p:spPr>
            <a:xfrm>
              <a:off x="3014468" y="4243286"/>
              <a:ext cx="5888970" cy="1944419"/>
            </a:xfrm>
            <a:prstGeom prst="roundRect">
              <a:avLst>
                <a:gd name="adj" fmla="val 11614"/>
              </a:avLst>
            </a:prstGeom>
            <a:solidFill>
              <a:srgbClr val="2E8AD3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accent3"/>
                </a:solidFill>
                <a:latin typeface="Gill Sans SemiBold" panose="020B0502020104020203" pitchFamily="34" charset="-79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B232CB4-1872-91C4-6877-DE186B1807E6}"/>
                </a:ext>
              </a:extLst>
            </p:cNvPr>
            <p:cNvSpPr txBox="1"/>
            <p:nvPr/>
          </p:nvSpPr>
          <p:spPr>
            <a:xfrm>
              <a:off x="3308096" y="4953885"/>
              <a:ext cx="530171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The risks of silo-working</a:t>
              </a:r>
              <a:endParaRPr lang="en-US" sz="2400" dirty="0">
                <a:solidFill>
                  <a:schemeClr val="bg1"/>
                </a:solidFill>
                <a:effectLst/>
                <a:latin typeface="Gill Sans" panose="020B0502020104020203" pitchFamily="34" charset="-79"/>
                <a:cs typeface="Gill Sans" panose="020B0502020104020203" pitchFamily="34" charset="-79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587AB18F-ECE1-F495-1DAB-9836360CC6BB}"/>
              </a:ext>
            </a:extLst>
          </p:cNvPr>
          <p:cNvSpPr txBox="1"/>
          <p:nvPr/>
        </p:nvSpPr>
        <p:spPr>
          <a:xfrm>
            <a:off x="4598254" y="7156531"/>
            <a:ext cx="909149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/>
                <a:latin typeface="Gill Sans" panose="020B0502020104020203" pitchFamily="34" charset="-79"/>
                <a:cs typeface="Gill Sans" panose="020B0502020104020203" pitchFamily="34" charset="-79"/>
              </a:rPr>
              <a:t>Ask: </a:t>
            </a:r>
            <a:r>
              <a:rPr lang="en-US" sz="2800" dirty="0">
                <a:solidFill>
                  <a:schemeClr val="bg1"/>
                </a:solidFill>
                <a:effectLst/>
                <a:latin typeface="Gill Sans" panose="020B0502020104020203" pitchFamily="34" charset="-79"/>
                <a:cs typeface="Gill Sans" panose="020B0502020104020203" pitchFamily="34" charset="-79"/>
              </a:rPr>
              <a:t>What’s the impact of your decisions on colleagues and their working environment?</a:t>
            </a:r>
            <a:endParaRPr lang="en-US" sz="2800" dirty="0">
              <a:solidFill>
                <a:schemeClr val="bg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3124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BC80A64-ACA7-21AD-1EA7-F3BD89828E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20"/>
                    </a14:imgEffect>
                    <a14:imgEffect>
                      <a14:brightnessContrast bright="-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E86C5D0-2E3E-D409-4DFA-6435E9D914C9}"/>
              </a:ext>
            </a:extLst>
          </p:cNvPr>
          <p:cNvSpPr/>
          <p:nvPr/>
        </p:nvSpPr>
        <p:spPr>
          <a:xfrm>
            <a:off x="-228845" y="-101831"/>
            <a:ext cx="18971108" cy="10490662"/>
          </a:xfrm>
          <a:prstGeom prst="rect">
            <a:avLst/>
          </a:prstGeom>
          <a:solidFill>
            <a:srgbClr val="63C2CC">
              <a:alpha val="5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2A645C-13DF-B706-BA6F-1C7A8014248A}"/>
              </a:ext>
            </a:extLst>
          </p:cNvPr>
          <p:cNvSpPr txBox="1"/>
          <p:nvPr/>
        </p:nvSpPr>
        <p:spPr>
          <a:xfrm>
            <a:off x="4335737" y="2042392"/>
            <a:ext cx="96165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40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What is within your control?</a:t>
            </a:r>
            <a:endParaRPr lang="en-US" sz="3200" b="1" dirty="0">
              <a:solidFill>
                <a:schemeClr val="bg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1545AD-FD7D-8516-C8F5-BC16ACF2B34D}"/>
              </a:ext>
            </a:extLst>
          </p:cNvPr>
          <p:cNvSpPr txBox="1"/>
          <p:nvPr/>
        </p:nvSpPr>
        <p:spPr>
          <a:xfrm>
            <a:off x="4598254" y="2951052"/>
            <a:ext cx="9091492" cy="667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  <a:effectLst/>
                <a:latin typeface="Gill Sans SemiBold" panose="020B0502020104020203" pitchFamily="34" charset="-79"/>
              </a:rPr>
              <a:t>Not being in total control isn’t a reason to not act</a:t>
            </a:r>
            <a:endParaRPr lang="en-US" sz="2800" b="1" dirty="0">
              <a:solidFill>
                <a:schemeClr val="bg1"/>
              </a:solidFill>
              <a:latin typeface="Gill Sans SemiBold" panose="020B0502020104020203" pitchFamily="34" charset="-79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81B2DAA-1219-4145-0A5D-0B5206DEF73B}"/>
              </a:ext>
            </a:extLst>
          </p:cNvPr>
          <p:cNvGrpSpPr/>
          <p:nvPr/>
        </p:nvGrpSpPr>
        <p:grpSpPr>
          <a:xfrm>
            <a:off x="9384562" y="4195772"/>
            <a:ext cx="5888970" cy="1991933"/>
            <a:chOff x="9384562" y="4195772"/>
            <a:chExt cx="5888970" cy="199193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5ACF75D3-0640-A629-DE0E-030CD3B57230}"/>
                </a:ext>
              </a:extLst>
            </p:cNvPr>
            <p:cNvSpPr/>
            <p:nvPr/>
          </p:nvSpPr>
          <p:spPr>
            <a:xfrm>
              <a:off x="9384562" y="4195772"/>
              <a:ext cx="5888970" cy="1991933"/>
            </a:xfrm>
            <a:prstGeom prst="roundRect">
              <a:avLst>
                <a:gd name="adj" fmla="val 11614"/>
              </a:avLst>
            </a:prstGeom>
            <a:solidFill>
              <a:srgbClr val="2771AD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rgbClr val="2771AD"/>
                </a:solidFill>
                <a:latin typeface="Gill Sans SemiBold" panose="020B0502020104020203" pitchFamily="34" charset="-79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3CD9019-B471-42CB-9B8C-67274117196B}"/>
                </a:ext>
              </a:extLst>
            </p:cNvPr>
            <p:cNvSpPr txBox="1"/>
            <p:nvPr/>
          </p:nvSpPr>
          <p:spPr>
            <a:xfrm>
              <a:off x="9678190" y="4714685"/>
              <a:ext cx="5301715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“Wear others shoes”, whether they’re </a:t>
              </a:r>
              <a:r>
                <a:rPr lang="en-US" sz="2800" b="1" dirty="0">
                  <a:solidFill>
                    <a:schemeClr val="bg1"/>
                  </a:solidFill>
                  <a:latin typeface="Gill Sans SemiBold" panose="020B0502020104020203" pitchFamily="34" charset="-79"/>
                </a:rPr>
                <a:t>customers or colleagues</a:t>
              </a:r>
              <a:endParaRPr lang="en-US" sz="2800" b="1" dirty="0">
                <a:solidFill>
                  <a:schemeClr val="bg1"/>
                </a:solidFill>
                <a:effectLst/>
                <a:latin typeface="Gill Sans SemiBold" panose="020B0502020104020203" pitchFamily="34" charset="-79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0B546DB-934C-8EC4-0C4D-38ECF0BAE63E}"/>
              </a:ext>
            </a:extLst>
          </p:cNvPr>
          <p:cNvGrpSpPr/>
          <p:nvPr/>
        </p:nvGrpSpPr>
        <p:grpSpPr>
          <a:xfrm>
            <a:off x="3014468" y="4243286"/>
            <a:ext cx="5888970" cy="1944419"/>
            <a:chOff x="3014468" y="4243286"/>
            <a:chExt cx="5888970" cy="1944419"/>
          </a:xfrm>
        </p:grpSpPr>
        <p:sp>
          <p:nvSpPr>
            <p:cNvPr id="16" name="Rectangle: Rounded Corners 6">
              <a:extLst>
                <a:ext uri="{FF2B5EF4-FFF2-40B4-BE49-F238E27FC236}">
                  <a16:creationId xmlns:a16="http://schemas.microsoft.com/office/drawing/2014/main" id="{2FA10592-61BC-EF81-311A-C971BA5295AB}"/>
                </a:ext>
              </a:extLst>
            </p:cNvPr>
            <p:cNvSpPr/>
            <p:nvPr/>
          </p:nvSpPr>
          <p:spPr>
            <a:xfrm>
              <a:off x="3014468" y="4243286"/>
              <a:ext cx="5888970" cy="1944419"/>
            </a:xfrm>
            <a:prstGeom prst="roundRect">
              <a:avLst>
                <a:gd name="adj" fmla="val 11614"/>
              </a:avLst>
            </a:prstGeom>
            <a:solidFill>
              <a:srgbClr val="2E8AD3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accent3"/>
                </a:solidFill>
                <a:latin typeface="Gill Sans SemiBold" panose="020B0502020104020203" pitchFamily="34" charset="-79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B232CB4-1872-91C4-6877-DE186B1807E6}"/>
                </a:ext>
              </a:extLst>
            </p:cNvPr>
            <p:cNvSpPr txBox="1"/>
            <p:nvPr/>
          </p:nvSpPr>
          <p:spPr>
            <a:xfrm>
              <a:off x="3308096" y="4738442"/>
              <a:ext cx="5301715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Think “circles of control, influence and interest”</a:t>
              </a:r>
              <a:endParaRPr lang="en-US" sz="2400" dirty="0">
                <a:solidFill>
                  <a:schemeClr val="bg1"/>
                </a:solidFill>
                <a:effectLst/>
                <a:latin typeface="Gill Sans" panose="020B0502020104020203" pitchFamily="34" charset="-79"/>
                <a:cs typeface="Gill Sans" panose="020B0502020104020203" pitchFamily="34" charset="-79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4B01E06-016E-8139-791C-97670D3721FC}"/>
              </a:ext>
            </a:extLst>
          </p:cNvPr>
          <p:cNvSpPr txBox="1"/>
          <p:nvPr/>
        </p:nvSpPr>
        <p:spPr>
          <a:xfrm>
            <a:off x="4598254" y="7167390"/>
            <a:ext cx="909149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/>
                <a:latin typeface="Gill Sans" panose="020B0502020104020203" pitchFamily="34" charset="-79"/>
                <a:cs typeface="Gill Sans" panose="020B0502020104020203" pitchFamily="34" charset="-79"/>
              </a:rPr>
              <a:t>Ask: </a:t>
            </a:r>
            <a:r>
              <a:rPr lang="en-US" sz="2800" dirty="0">
                <a:solidFill>
                  <a:schemeClr val="bg1"/>
                </a:solidFill>
                <a:effectLst/>
                <a:latin typeface="Gill Sans" panose="020B0502020104020203" pitchFamily="34" charset="-79"/>
                <a:cs typeface="Gill Sans" panose="020B0502020104020203" pitchFamily="34" charset="-79"/>
              </a:rPr>
              <a:t>What can you still do to help the situation, even if you don’t control all the factors?</a:t>
            </a:r>
            <a:endParaRPr lang="en-US" sz="2800" dirty="0">
              <a:solidFill>
                <a:schemeClr val="bg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501650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AD7F08D-FB9B-4E42-62BD-E85B92E58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2683" y="-133878"/>
            <a:ext cx="15347514" cy="106712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DA4512C-B25F-98EC-47BD-01221F4F94B4}"/>
              </a:ext>
            </a:extLst>
          </p:cNvPr>
          <p:cNvSpPr/>
          <p:nvPr/>
        </p:nvSpPr>
        <p:spPr>
          <a:xfrm>
            <a:off x="6683829" y="-239487"/>
            <a:ext cx="11952514" cy="10776857"/>
          </a:xfrm>
          <a:prstGeom prst="rect">
            <a:avLst/>
          </a:prstGeom>
          <a:solidFill>
            <a:srgbClr val="2E8AD3">
              <a:alpha val="77962"/>
            </a:srgb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AB6D9-6635-736A-9A0F-DA36D1F50748}"/>
              </a:ext>
            </a:extLst>
          </p:cNvPr>
          <p:cNvSpPr txBox="1"/>
          <p:nvPr/>
        </p:nvSpPr>
        <p:spPr>
          <a:xfrm>
            <a:off x="650959" y="740632"/>
            <a:ext cx="651780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2E8AD3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Doing the right thing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83003C-C929-A69E-AFA8-B48D4A32467C}"/>
              </a:ext>
            </a:extLst>
          </p:cNvPr>
          <p:cNvSpPr txBox="1"/>
          <p:nvPr/>
        </p:nvSpPr>
        <p:spPr>
          <a:xfrm>
            <a:off x="703051" y="2165361"/>
            <a:ext cx="555389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</a:rPr>
              <a:t>Doing the right thing isn’t always straight forward, there is always a range of factors to consider.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99C83C-1CF5-6296-3C25-118572F3124A}"/>
              </a:ext>
            </a:extLst>
          </p:cNvPr>
          <p:cNvSpPr txBox="1"/>
          <p:nvPr/>
        </p:nvSpPr>
        <p:spPr>
          <a:xfrm>
            <a:off x="7282341" y="2342862"/>
            <a:ext cx="9806587" cy="5601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May involve difficult decisions and compromise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Be prepared to challenge – but then comply and get on with the job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Don’t be afraid to propose actions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Be proactive in developing solutions – but don’t act unilaterally without telling others of your actions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Use Keeping Trains Moving Safety principles where appropriate in an operational decision making environment </a:t>
            </a:r>
            <a:endParaRPr lang="en-GB" sz="2400" kern="100" dirty="0">
              <a:solidFill>
                <a:schemeClr val="bg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pic>
        <p:nvPicPr>
          <p:cNvPr id="14" name="Picture Placeholder 3">
            <a:extLst>
              <a:ext uri="{FF2B5EF4-FFF2-40B4-BE49-F238E27FC236}">
                <a16:creationId xmlns:a16="http://schemas.microsoft.com/office/drawing/2014/main" id="{E46055DB-2395-27D9-6CFD-7DF0E032AC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90"/>
          <a:stretch/>
        </p:blipFill>
        <p:spPr>
          <a:xfrm>
            <a:off x="403025" y="4267200"/>
            <a:ext cx="5553899" cy="5611783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9348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AD7F08D-FB9B-4E42-62BD-E85B92E58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2683" y="-133878"/>
            <a:ext cx="15347514" cy="106712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DA4512C-B25F-98EC-47BD-01221F4F94B4}"/>
              </a:ext>
            </a:extLst>
          </p:cNvPr>
          <p:cNvSpPr/>
          <p:nvPr/>
        </p:nvSpPr>
        <p:spPr>
          <a:xfrm>
            <a:off x="6683829" y="-239487"/>
            <a:ext cx="11952514" cy="10776857"/>
          </a:xfrm>
          <a:prstGeom prst="rect">
            <a:avLst/>
          </a:prstGeom>
          <a:solidFill>
            <a:srgbClr val="2E8AD3">
              <a:alpha val="77962"/>
            </a:srgb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AB6D9-6635-736A-9A0F-DA36D1F50748}"/>
              </a:ext>
            </a:extLst>
          </p:cNvPr>
          <p:cNvSpPr txBox="1"/>
          <p:nvPr/>
        </p:nvSpPr>
        <p:spPr>
          <a:xfrm>
            <a:off x="650959" y="740632"/>
            <a:ext cx="651780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2E8AD3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T3 Pass/Fail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83003C-C929-A69E-AFA8-B48D4A32467C}"/>
              </a:ext>
            </a:extLst>
          </p:cNvPr>
          <p:cNvSpPr txBox="1"/>
          <p:nvPr/>
        </p:nvSpPr>
        <p:spPr>
          <a:xfrm>
            <a:off x="703052" y="2056506"/>
            <a:ext cx="525387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</a:rPr>
              <a:t>It’s not a simple T-3 pass / fail. If a train has failed T-3 or is severely late consider this: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99C83C-1CF5-6296-3C25-118572F3124A}"/>
              </a:ext>
            </a:extLst>
          </p:cNvPr>
          <p:cNvSpPr txBox="1"/>
          <p:nvPr/>
        </p:nvSpPr>
        <p:spPr>
          <a:xfrm>
            <a:off x="7282341" y="2342862"/>
            <a:ext cx="10091259" cy="4955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Don’t abandon it, it’s got valuable traffic on board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Real people are having their lives disrupted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Its resources will have a back working on that or another day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Think ahead beyond the incident itself</a:t>
            </a:r>
          </a:p>
          <a:p>
            <a:pPr marL="914400" lvl="1" indent="-4572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Reactionary delay and collateral disruption, not just on the operational railway but e.g. at a freight terminal – disrupting commodity handling</a:t>
            </a:r>
          </a:p>
        </p:txBody>
      </p:sp>
      <p:pic>
        <p:nvPicPr>
          <p:cNvPr id="14" name="Picture Placeholder 3">
            <a:extLst>
              <a:ext uri="{FF2B5EF4-FFF2-40B4-BE49-F238E27FC236}">
                <a16:creationId xmlns:a16="http://schemas.microsoft.com/office/drawing/2014/main" id="{E46055DB-2395-27D9-6CFD-7DF0E032AC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025" y="4267200"/>
            <a:ext cx="5553899" cy="5611783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64250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6365F96-9482-D1FA-17F8-F7B5799909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26709" y="0"/>
            <a:ext cx="18514709" cy="10287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A7E1692-D30F-6A10-00F2-AE5E9C2CC134}"/>
              </a:ext>
            </a:extLst>
          </p:cNvPr>
          <p:cNvSpPr/>
          <p:nvPr/>
        </p:nvSpPr>
        <p:spPr>
          <a:xfrm>
            <a:off x="-228845" y="-101831"/>
            <a:ext cx="18971108" cy="10490662"/>
          </a:xfrm>
          <a:prstGeom prst="rect">
            <a:avLst/>
          </a:prstGeom>
          <a:solidFill>
            <a:srgbClr val="63C2CC">
              <a:alpha val="5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D979283A-9D60-EEFD-72F3-6398B6C54E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7445" y="914401"/>
            <a:ext cx="8267700" cy="8458200"/>
          </a:xfrm>
          <a:ln w="76200">
            <a:solidFill>
              <a:schemeClr val="bg1"/>
            </a:solidFill>
          </a:ln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341793B-F321-D233-C444-4C43B95C2DD7}"/>
              </a:ext>
            </a:extLst>
          </p:cNvPr>
          <p:cNvSpPr/>
          <p:nvPr/>
        </p:nvSpPr>
        <p:spPr>
          <a:xfrm>
            <a:off x="772906" y="2943225"/>
            <a:ext cx="8517102" cy="4400550"/>
          </a:xfrm>
          <a:prstGeom prst="roundRect">
            <a:avLst>
              <a:gd name="adj" fmla="val 17100"/>
            </a:avLst>
          </a:prstGeom>
          <a:solidFill>
            <a:srgbClr val="2771AD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77C8CB-0C42-DCE6-0245-921DD0B3EFA4}"/>
              </a:ext>
            </a:extLst>
          </p:cNvPr>
          <p:cNvSpPr txBox="1"/>
          <p:nvPr/>
        </p:nvSpPr>
        <p:spPr>
          <a:xfrm>
            <a:off x="641637" y="4635669"/>
            <a:ext cx="877964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Gill Sans SemiBold" panose="020B0502020104020203" pitchFamily="34" charset="-79"/>
              </a:rPr>
              <a:t>The Video Content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6BDFA7A-F91C-A163-3112-D23157D4F25B}"/>
              </a:ext>
            </a:extLst>
          </p:cNvPr>
          <p:cNvSpPr/>
          <p:nvPr/>
        </p:nvSpPr>
        <p:spPr>
          <a:xfrm>
            <a:off x="-36285" y="2028635"/>
            <a:ext cx="2037175" cy="203717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446C1DC-66E9-689F-2546-9D38C31E9070}"/>
              </a:ext>
            </a:extLst>
          </p:cNvPr>
          <p:cNvSpPr/>
          <p:nvPr/>
        </p:nvSpPr>
        <p:spPr>
          <a:xfrm>
            <a:off x="-226708" y="3197465"/>
            <a:ext cx="868345" cy="868345"/>
          </a:xfrm>
          <a:prstGeom prst="ellipse">
            <a:avLst/>
          </a:prstGeom>
          <a:solidFill>
            <a:srgbClr val="349B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D3CE5B3-C4CB-B379-EE59-64855DE49055}"/>
              </a:ext>
            </a:extLst>
          </p:cNvPr>
          <p:cNvSpPr/>
          <p:nvPr/>
        </p:nvSpPr>
        <p:spPr>
          <a:xfrm>
            <a:off x="1691299" y="2013780"/>
            <a:ext cx="314767" cy="314767"/>
          </a:xfrm>
          <a:prstGeom prst="ellipse">
            <a:avLst/>
          </a:prstGeom>
          <a:solidFill>
            <a:srgbClr val="2E8A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116316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03FF33D9-074F-322C-B7B1-B52A6892A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17"/>
                    </a14:imgEffect>
                    <a14:imgEffect>
                      <a14:brightnessContrast bright="-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58419" y="0"/>
            <a:ext cx="18746418" cy="10334452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14CD99C3-B93B-A78F-6019-7F28373CDAEF}"/>
              </a:ext>
            </a:extLst>
          </p:cNvPr>
          <p:cNvSpPr/>
          <p:nvPr/>
        </p:nvSpPr>
        <p:spPr>
          <a:xfrm>
            <a:off x="-486662" y="-38893"/>
            <a:ext cx="18971108" cy="10490662"/>
          </a:xfrm>
          <a:prstGeom prst="rect">
            <a:avLst/>
          </a:prstGeom>
          <a:solidFill>
            <a:srgbClr val="63C2CC">
              <a:alpha val="5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434120F-4F5A-6C92-9682-44100C86D351}"/>
              </a:ext>
            </a:extLst>
          </p:cNvPr>
          <p:cNvSpPr/>
          <p:nvPr/>
        </p:nvSpPr>
        <p:spPr>
          <a:xfrm>
            <a:off x="857185" y="678178"/>
            <a:ext cx="2449706" cy="2449706"/>
          </a:xfrm>
          <a:prstGeom prst="ellipse">
            <a:avLst/>
          </a:prstGeom>
          <a:solidFill>
            <a:srgbClr val="2E8A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73814B0-484D-BD3B-A3CF-9EE70A983CB3}"/>
              </a:ext>
            </a:extLst>
          </p:cNvPr>
          <p:cNvSpPr/>
          <p:nvPr/>
        </p:nvSpPr>
        <p:spPr>
          <a:xfrm>
            <a:off x="963369" y="2615027"/>
            <a:ext cx="930812" cy="930812"/>
          </a:xfrm>
          <a:prstGeom prst="ellipse">
            <a:avLst/>
          </a:prstGeom>
          <a:solidFill>
            <a:srgbClr val="2771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734DC40-8F60-28EF-6104-A5622220EECF}"/>
              </a:ext>
            </a:extLst>
          </p:cNvPr>
          <p:cNvSpPr/>
          <p:nvPr/>
        </p:nvSpPr>
        <p:spPr>
          <a:xfrm>
            <a:off x="3375347" y="498050"/>
            <a:ext cx="360255" cy="360255"/>
          </a:xfrm>
          <a:prstGeom prst="ellipse">
            <a:avLst/>
          </a:prstGeom>
          <a:solidFill>
            <a:srgbClr val="2771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9EBA35-5F7B-9F9F-E98F-941F8233F1E4}"/>
              </a:ext>
            </a:extLst>
          </p:cNvPr>
          <p:cNvSpPr txBox="1"/>
          <p:nvPr/>
        </p:nvSpPr>
        <p:spPr>
          <a:xfrm>
            <a:off x="2647885" y="1140903"/>
            <a:ext cx="544146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Featured Roles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3012F6-4AC8-A440-7D3D-0DC1AAC3F867}"/>
              </a:ext>
            </a:extLst>
          </p:cNvPr>
          <p:cNvSpPr txBox="1"/>
          <p:nvPr/>
        </p:nvSpPr>
        <p:spPr>
          <a:xfrm>
            <a:off x="8408343" y="2615027"/>
            <a:ext cx="1447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01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CC00D4-8708-7919-055C-B698688398D0}"/>
              </a:ext>
            </a:extLst>
          </p:cNvPr>
          <p:cNvSpPr txBox="1"/>
          <p:nvPr/>
        </p:nvSpPr>
        <p:spPr>
          <a:xfrm>
            <a:off x="8408343" y="4236846"/>
            <a:ext cx="11810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02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7D30C5-1959-2ED2-B851-6C1920887AB2}"/>
              </a:ext>
            </a:extLst>
          </p:cNvPr>
          <p:cNvSpPr txBox="1"/>
          <p:nvPr/>
        </p:nvSpPr>
        <p:spPr>
          <a:xfrm>
            <a:off x="8408343" y="5858665"/>
            <a:ext cx="11810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03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B312B1-2CDB-9527-31DE-DC18B8CBB0D9}"/>
              </a:ext>
            </a:extLst>
          </p:cNvPr>
          <p:cNvSpPr txBox="1"/>
          <p:nvPr/>
        </p:nvSpPr>
        <p:spPr>
          <a:xfrm>
            <a:off x="12881015" y="2615027"/>
            <a:ext cx="1447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05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F7E0E0-0BF0-EE91-0070-BF3F5D207622}"/>
              </a:ext>
            </a:extLst>
          </p:cNvPr>
          <p:cNvSpPr txBox="1"/>
          <p:nvPr/>
        </p:nvSpPr>
        <p:spPr>
          <a:xfrm>
            <a:off x="13004033" y="4236846"/>
            <a:ext cx="11810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06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7D43D5-59C3-B478-11CA-3723823ADC26}"/>
              </a:ext>
            </a:extLst>
          </p:cNvPr>
          <p:cNvSpPr txBox="1"/>
          <p:nvPr/>
        </p:nvSpPr>
        <p:spPr>
          <a:xfrm>
            <a:off x="13004033" y="5858664"/>
            <a:ext cx="11810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07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C7B73E-FA95-CAFF-A806-461CD673228E}"/>
              </a:ext>
            </a:extLst>
          </p:cNvPr>
          <p:cNvSpPr txBox="1"/>
          <p:nvPr/>
        </p:nvSpPr>
        <p:spPr>
          <a:xfrm>
            <a:off x="9589441" y="2768915"/>
            <a:ext cx="228218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Stations</a:t>
            </a:r>
            <a:endParaRPr lang="en-US" sz="2000" b="1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95BF158-308E-622E-9432-4BEFDA12A307}"/>
              </a:ext>
            </a:extLst>
          </p:cNvPr>
          <p:cNvSpPr/>
          <p:nvPr/>
        </p:nvSpPr>
        <p:spPr>
          <a:xfrm>
            <a:off x="-960628" y="7796822"/>
            <a:ext cx="3795850" cy="37958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CFB159-381A-2991-622A-D68637E1EE5B}"/>
              </a:ext>
            </a:extLst>
          </p:cNvPr>
          <p:cNvSpPr txBox="1"/>
          <p:nvPr/>
        </p:nvSpPr>
        <p:spPr>
          <a:xfrm>
            <a:off x="8408343" y="7480483"/>
            <a:ext cx="11810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04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5840C0-D051-74D2-E817-70F645981332}"/>
              </a:ext>
            </a:extLst>
          </p:cNvPr>
          <p:cNvSpPr txBox="1"/>
          <p:nvPr/>
        </p:nvSpPr>
        <p:spPr>
          <a:xfrm>
            <a:off x="13004033" y="7480482"/>
            <a:ext cx="11810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08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08072F-3BE9-5736-0217-369398821BD5}"/>
              </a:ext>
            </a:extLst>
          </p:cNvPr>
          <p:cNvSpPr txBox="1"/>
          <p:nvPr/>
        </p:nvSpPr>
        <p:spPr>
          <a:xfrm>
            <a:off x="9589441" y="4225129"/>
            <a:ext cx="304130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Depots and Stabling Locations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018D90-48D6-CC77-D2F3-1D7269B074C3}"/>
              </a:ext>
            </a:extLst>
          </p:cNvPr>
          <p:cNvSpPr txBox="1"/>
          <p:nvPr/>
        </p:nvSpPr>
        <p:spPr>
          <a:xfrm>
            <a:off x="9589441" y="6034630"/>
            <a:ext cx="30413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Infrastructure</a:t>
            </a:r>
            <a:endParaRPr lang="en-US" sz="2000" b="1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E79FC1-B4C2-4F7C-6311-FF5CA7B8C676}"/>
              </a:ext>
            </a:extLst>
          </p:cNvPr>
          <p:cNvSpPr txBox="1"/>
          <p:nvPr/>
        </p:nvSpPr>
        <p:spPr>
          <a:xfrm>
            <a:off x="9589441" y="7667488"/>
            <a:ext cx="24925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On Board</a:t>
            </a:r>
            <a:endParaRPr lang="en-US" sz="2000" b="1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858D1B-0673-8385-8D1E-0CF638E773A4}"/>
              </a:ext>
            </a:extLst>
          </p:cNvPr>
          <p:cNvSpPr txBox="1"/>
          <p:nvPr/>
        </p:nvSpPr>
        <p:spPr>
          <a:xfrm>
            <a:off x="14144414" y="2767272"/>
            <a:ext cx="29914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Drivers</a:t>
            </a:r>
            <a:endParaRPr lang="en-US" sz="2000" b="1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60DF9F5-BC5C-FCC6-6F67-6756001C2A32}"/>
              </a:ext>
            </a:extLst>
          </p:cNvPr>
          <p:cNvSpPr txBox="1"/>
          <p:nvPr/>
        </p:nvSpPr>
        <p:spPr>
          <a:xfrm>
            <a:off x="14144414" y="4217975"/>
            <a:ext cx="220133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Signalling</a:t>
            </a:r>
            <a:r>
              <a:rPr lang="en-US" sz="2800" b="1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 and Control</a:t>
            </a:r>
            <a:endParaRPr lang="en-US" sz="2000" b="1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B0828B2-8093-4BA5-C0EA-D16505B3F3B5}"/>
              </a:ext>
            </a:extLst>
          </p:cNvPr>
          <p:cNvSpPr txBox="1"/>
          <p:nvPr/>
        </p:nvSpPr>
        <p:spPr>
          <a:xfrm>
            <a:off x="14185131" y="5797108"/>
            <a:ext cx="279545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Planning and Resourcing</a:t>
            </a:r>
            <a:endParaRPr lang="en-US" sz="2000" b="1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E231367-AA3A-81DC-06B8-96591D9A3D66}"/>
              </a:ext>
            </a:extLst>
          </p:cNvPr>
          <p:cNvSpPr txBox="1"/>
          <p:nvPr/>
        </p:nvSpPr>
        <p:spPr>
          <a:xfrm>
            <a:off x="14185130" y="7634370"/>
            <a:ext cx="31655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Freight Operations</a:t>
            </a:r>
            <a:endParaRPr lang="en-US" sz="2000" b="1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22130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EAAF5DA2-EF61-3663-9181-23C49326FA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2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19752A6F-B265-2794-95D0-99BB99F65707}"/>
              </a:ext>
            </a:extLst>
          </p:cNvPr>
          <p:cNvSpPr/>
          <p:nvPr/>
        </p:nvSpPr>
        <p:spPr>
          <a:xfrm>
            <a:off x="-195942" y="-101831"/>
            <a:ext cx="18971108" cy="10490662"/>
          </a:xfrm>
          <a:prstGeom prst="rect">
            <a:avLst/>
          </a:prstGeom>
          <a:solidFill>
            <a:srgbClr val="63C2CC">
              <a:alpha val="5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0CFD35-3086-5C81-F1F2-0118A5D922B9}"/>
              </a:ext>
            </a:extLst>
          </p:cNvPr>
          <p:cNvSpPr txBox="1"/>
          <p:nvPr/>
        </p:nvSpPr>
        <p:spPr>
          <a:xfrm>
            <a:off x="1928262" y="976825"/>
            <a:ext cx="1470984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40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A series of role specific videos and </a:t>
            </a:r>
          </a:p>
          <a:p>
            <a:pPr lvl="1" algn="ctr"/>
            <a:r>
              <a:rPr lang="en-US" sz="40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supporting structured discussion material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C59E12-44AC-79CC-0B95-700451138EC0}"/>
              </a:ext>
            </a:extLst>
          </p:cNvPr>
          <p:cNvSpPr txBox="1"/>
          <p:nvPr/>
        </p:nvSpPr>
        <p:spPr>
          <a:xfrm>
            <a:off x="2842591" y="2790068"/>
            <a:ext cx="1292086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/>
                <a:latin typeface="Gill Sans SemiBold" panose="020B0502020104020203" pitchFamily="34" charset="-79"/>
                <a:cs typeface="Gill Sans SemiBold" panose="020B0502020104020203" pitchFamily="34" charset="-79"/>
              </a:rPr>
              <a:t>The package is intended to improve the standard of railway operating practices to enable adherence to the operational plan reflecting that: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6B6F966-5E9D-15A4-3240-EDEFF9DED5DD}"/>
              </a:ext>
            </a:extLst>
          </p:cNvPr>
          <p:cNvGrpSpPr/>
          <p:nvPr/>
        </p:nvGrpSpPr>
        <p:grpSpPr>
          <a:xfrm>
            <a:off x="877924" y="4435182"/>
            <a:ext cx="5214730" cy="5522356"/>
            <a:chOff x="877924" y="4435182"/>
            <a:chExt cx="5214730" cy="552235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EFEFF1F1-B98D-EAC9-A743-3D70ED57F1DC}"/>
                </a:ext>
              </a:extLst>
            </p:cNvPr>
            <p:cNvSpPr/>
            <p:nvPr/>
          </p:nvSpPr>
          <p:spPr>
            <a:xfrm>
              <a:off x="877924" y="4435182"/>
              <a:ext cx="5214730" cy="5522356"/>
            </a:xfrm>
            <a:prstGeom prst="roundRect">
              <a:avLst>
                <a:gd name="adj" fmla="val 11614"/>
              </a:avLst>
            </a:prstGeom>
            <a:solidFill>
              <a:srgbClr val="2771AD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rgbClr val="2771AD"/>
                </a:solidFill>
                <a:latin typeface="Gill Sans SemiBold" panose="020B0502020104020203" pitchFamily="34" charset="-79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0A76A1F-4C2F-F0B4-C7CF-BA72A986D1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69050" y="6336396"/>
              <a:ext cx="1628503" cy="0"/>
            </a:xfrm>
            <a:prstGeom prst="line">
              <a:avLst/>
            </a:prstGeom>
            <a:ln w="28575" cap="rnd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0E68CBF-D95B-165B-DE06-199AEACEB826}"/>
                </a:ext>
              </a:extLst>
            </p:cNvPr>
            <p:cNvSpPr txBox="1"/>
            <p:nvPr/>
          </p:nvSpPr>
          <p:spPr>
            <a:xfrm>
              <a:off x="1128059" y="6910550"/>
              <a:ext cx="4714461" cy="19389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Minor delays, when repeated, can propagate into significant out of course running, generating reactionary delay with its associated performance impacts.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7F004CA-184C-5A3D-C3B1-CEDDF3BF53D9}"/>
                </a:ext>
              </a:extLst>
            </p:cNvPr>
            <p:cNvSpPr txBox="1"/>
            <p:nvPr/>
          </p:nvSpPr>
          <p:spPr>
            <a:xfrm>
              <a:off x="3144823" y="4863089"/>
              <a:ext cx="680933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60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1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1596498-5BFA-9AF8-9E64-5D19D4913B55}"/>
              </a:ext>
            </a:extLst>
          </p:cNvPr>
          <p:cNvGrpSpPr/>
          <p:nvPr/>
        </p:nvGrpSpPr>
        <p:grpSpPr>
          <a:xfrm>
            <a:off x="6536635" y="4435182"/>
            <a:ext cx="5214730" cy="5522356"/>
            <a:chOff x="6536635" y="4435182"/>
            <a:chExt cx="5214730" cy="5522356"/>
          </a:xfrm>
        </p:grpSpPr>
        <p:sp>
          <p:nvSpPr>
            <p:cNvPr id="13" name="Rectangle: Rounded Corners 6">
              <a:extLst>
                <a:ext uri="{FF2B5EF4-FFF2-40B4-BE49-F238E27FC236}">
                  <a16:creationId xmlns:a16="http://schemas.microsoft.com/office/drawing/2014/main" id="{51814E11-AC16-B862-2C5A-3A936B7CC694}"/>
                </a:ext>
              </a:extLst>
            </p:cNvPr>
            <p:cNvSpPr/>
            <p:nvPr/>
          </p:nvSpPr>
          <p:spPr>
            <a:xfrm>
              <a:off x="6536635" y="4435182"/>
              <a:ext cx="5214730" cy="5522356"/>
            </a:xfrm>
            <a:prstGeom prst="roundRect">
              <a:avLst>
                <a:gd name="adj" fmla="val 11614"/>
              </a:avLst>
            </a:prstGeom>
            <a:solidFill>
              <a:srgbClr val="2E8AD3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accent3"/>
                </a:solidFill>
                <a:latin typeface="Gill Sans SemiBold" panose="020B0502020104020203" pitchFamily="34" charset="-79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207558F-9754-0D33-9BBD-A925F7B5FF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29747" y="6336396"/>
              <a:ext cx="1628503" cy="0"/>
            </a:xfrm>
            <a:prstGeom prst="line">
              <a:avLst/>
            </a:prstGeom>
            <a:ln w="28575" cap="rnd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2EBA517-1D0E-CDAD-8017-CE61F8BC096C}"/>
                </a:ext>
              </a:extLst>
            </p:cNvPr>
            <p:cNvSpPr txBox="1"/>
            <p:nvPr/>
          </p:nvSpPr>
          <p:spPr>
            <a:xfrm>
              <a:off x="6786767" y="6910550"/>
              <a:ext cx="4714461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Gill Sans SemiBold" panose="020B0502020104020203" pitchFamily="34" charset="-79"/>
                </a:rPr>
                <a:t>Prompt contributions by individuals can mitigate incidents and assist with effective, safe service recovery.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C7275DC-D96C-35E3-135D-9021FE42075B}"/>
                </a:ext>
              </a:extLst>
            </p:cNvPr>
            <p:cNvSpPr txBox="1"/>
            <p:nvPr/>
          </p:nvSpPr>
          <p:spPr>
            <a:xfrm>
              <a:off x="8803534" y="4863089"/>
              <a:ext cx="680933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6000" b="1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2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394EF29-6043-48A0-F90F-2F6BC3673537}"/>
              </a:ext>
            </a:extLst>
          </p:cNvPr>
          <p:cNvGrpSpPr/>
          <p:nvPr/>
        </p:nvGrpSpPr>
        <p:grpSpPr>
          <a:xfrm>
            <a:off x="12195346" y="4435182"/>
            <a:ext cx="5214730" cy="5522356"/>
            <a:chOff x="12195346" y="4435182"/>
            <a:chExt cx="5214730" cy="5522356"/>
          </a:xfrm>
        </p:grpSpPr>
        <p:sp>
          <p:nvSpPr>
            <p:cNvPr id="21" name="Rectangle: Rounded Corners 6">
              <a:extLst>
                <a:ext uri="{FF2B5EF4-FFF2-40B4-BE49-F238E27FC236}">
                  <a16:creationId xmlns:a16="http://schemas.microsoft.com/office/drawing/2014/main" id="{3008A8A4-CD07-6856-2A68-C63E9A4B5B36}"/>
                </a:ext>
              </a:extLst>
            </p:cNvPr>
            <p:cNvSpPr/>
            <p:nvPr/>
          </p:nvSpPr>
          <p:spPr>
            <a:xfrm>
              <a:off x="12195346" y="4435182"/>
              <a:ext cx="5214730" cy="5522356"/>
            </a:xfrm>
            <a:prstGeom prst="roundRect">
              <a:avLst>
                <a:gd name="adj" fmla="val 11614"/>
              </a:avLst>
            </a:prstGeom>
            <a:solidFill>
              <a:srgbClr val="349BEE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accent3"/>
                </a:solidFill>
                <a:latin typeface="Gill Sans SemiBold" panose="020B0502020104020203" pitchFamily="34" charset="-79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C399883-D0AE-0C2F-EAD3-CF619DFC4E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988460" y="6336396"/>
              <a:ext cx="1628503" cy="0"/>
            </a:xfrm>
            <a:prstGeom prst="line">
              <a:avLst/>
            </a:prstGeom>
            <a:ln w="28575" cap="rnd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1FB7148-B273-31C5-59D1-5F58169A6037}"/>
                </a:ext>
              </a:extLst>
            </p:cNvPr>
            <p:cNvSpPr txBox="1"/>
            <p:nvPr/>
          </p:nvSpPr>
          <p:spPr>
            <a:xfrm>
              <a:off x="12445480" y="6598741"/>
              <a:ext cx="4714461" cy="26776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Gill Sans SemiBold" panose="020B0502020104020203" pitchFamily="34" charset="-79"/>
                </a:rPr>
                <a:t>Effective railway operating is dependent on cohesive and complementary contributions by operational staff who may not see the impact of their </a:t>
              </a:r>
              <a:r>
                <a:rPr lang="en-US" sz="2400" b="1" dirty="0" err="1">
                  <a:solidFill>
                    <a:schemeClr val="bg1"/>
                  </a:solidFill>
                  <a:latin typeface="Gill Sans SemiBold" panose="020B0502020104020203" pitchFamily="34" charset="-79"/>
                </a:rPr>
                <a:t>behaviours</a:t>
              </a:r>
              <a:r>
                <a:rPr lang="en-US" sz="2400" b="1" dirty="0">
                  <a:solidFill>
                    <a:schemeClr val="bg1"/>
                  </a:solidFill>
                  <a:latin typeface="Gill Sans SemiBold" panose="020B0502020104020203" pitchFamily="34" charset="-79"/>
                </a:rPr>
                <a:t> across the wider network and the impact of their actions on others.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2EACE7C-8ED7-E37E-095F-6459C2ECF8CF}"/>
                </a:ext>
              </a:extLst>
            </p:cNvPr>
            <p:cNvSpPr txBox="1"/>
            <p:nvPr/>
          </p:nvSpPr>
          <p:spPr>
            <a:xfrm>
              <a:off x="14462245" y="4863089"/>
              <a:ext cx="680933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6000" b="1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4107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AD7F08D-FB9B-4E42-62BD-E85B92E58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2683" y="-133878"/>
            <a:ext cx="15347514" cy="106712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DA4512C-B25F-98EC-47BD-01221F4F94B4}"/>
              </a:ext>
            </a:extLst>
          </p:cNvPr>
          <p:cNvSpPr/>
          <p:nvPr/>
        </p:nvSpPr>
        <p:spPr>
          <a:xfrm>
            <a:off x="6683829" y="-239487"/>
            <a:ext cx="11952514" cy="10776857"/>
          </a:xfrm>
          <a:prstGeom prst="rect">
            <a:avLst/>
          </a:prstGeom>
          <a:solidFill>
            <a:srgbClr val="2E8AD3">
              <a:alpha val="77962"/>
            </a:srgb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AB6D9-6635-736A-9A0F-DA36D1F50748}"/>
              </a:ext>
            </a:extLst>
          </p:cNvPr>
          <p:cNvSpPr txBox="1"/>
          <p:nvPr/>
        </p:nvSpPr>
        <p:spPr>
          <a:xfrm>
            <a:off x="650959" y="740632"/>
            <a:ext cx="6517809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2E8AD3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Discussion Points </a:t>
            </a:r>
          </a:p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Stations</a:t>
            </a:r>
            <a:endParaRPr lang="en-US" sz="4000" b="1" dirty="0">
              <a:solidFill>
                <a:srgbClr val="2E8AD3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83003C-C929-A69E-AFA8-B48D4A32467C}"/>
              </a:ext>
            </a:extLst>
          </p:cNvPr>
          <p:cNvSpPr txBox="1"/>
          <p:nvPr/>
        </p:nvSpPr>
        <p:spPr>
          <a:xfrm>
            <a:off x="703051" y="2203781"/>
            <a:ext cx="574129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</a:rPr>
              <a:t>Every action on the station can affect the whole network. Possible discussion points include: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99C83C-1CF5-6296-3C25-118572F3124A}"/>
              </a:ext>
            </a:extLst>
          </p:cNvPr>
          <p:cNvSpPr txBox="1"/>
          <p:nvPr/>
        </p:nvSpPr>
        <p:spPr>
          <a:xfrm>
            <a:off x="7282341" y="2342862"/>
            <a:ext cx="10091259" cy="5602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“What small actions at your station can prevent delays from building up and affecting the wider network?”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endParaRPr lang="en-GB" sz="2800" b="1" kern="100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“How does your specific role help passengers stay safe, informed, and in the right place at the right time?”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endParaRPr lang="en-GB" sz="2800" b="1" kern="100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“Where do you rely on teamwork with other station or traincrew colleagues to keep trains running on time?”</a:t>
            </a:r>
          </a:p>
        </p:txBody>
      </p:sp>
      <p:pic>
        <p:nvPicPr>
          <p:cNvPr id="14" name="Picture Placeholder 3">
            <a:extLst>
              <a:ext uri="{FF2B5EF4-FFF2-40B4-BE49-F238E27FC236}">
                <a16:creationId xmlns:a16="http://schemas.microsoft.com/office/drawing/2014/main" id="{E46055DB-2395-27D9-6CFD-7DF0E032AC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025" y="4267200"/>
            <a:ext cx="5553899" cy="5611783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95881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AD7F08D-FB9B-4E42-62BD-E85B92E58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2683" y="-133878"/>
            <a:ext cx="15347514" cy="106712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DA4512C-B25F-98EC-47BD-01221F4F94B4}"/>
              </a:ext>
            </a:extLst>
          </p:cNvPr>
          <p:cNvSpPr/>
          <p:nvPr/>
        </p:nvSpPr>
        <p:spPr>
          <a:xfrm>
            <a:off x="6683829" y="-239487"/>
            <a:ext cx="11952514" cy="10776857"/>
          </a:xfrm>
          <a:prstGeom prst="rect">
            <a:avLst/>
          </a:prstGeom>
          <a:solidFill>
            <a:srgbClr val="2E8AD3">
              <a:alpha val="77962"/>
            </a:srgb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AB6D9-6635-736A-9A0F-DA36D1F50748}"/>
              </a:ext>
            </a:extLst>
          </p:cNvPr>
          <p:cNvSpPr txBox="1"/>
          <p:nvPr/>
        </p:nvSpPr>
        <p:spPr>
          <a:xfrm>
            <a:off x="650959" y="740632"/>
            <a:ext cx="6925498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2E8AD3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Discussion Points </a:t>
            </a:r>
          </a:p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Depots and Stabling Locations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83003C-C929-A69E-AFA8-B48D4A32467C}"/>
              </a:ext>
            </a:extLst>
          </p:cNvPr>
          <p:cNvSpPr txBox="1"/>
          <p:nvPr/>
        </p:nvSpPr>
        <p:spPr>
          <a:xfrm>
            <a:off x="697708" y="2380805"/>
            <a:ext cx="574129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</a:rPr>
              <a:t>Reliable trains start with the right actions at the depot. Possible discussion points include: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99C83C-1CF5-6296-3C25-118572F3124A}"/>
              </a:ext>
            </a:extLst>
          </p:cNvPr>
          <p:cNvSpPr txBox="1"/>
          <p:nvPr/>
        </p:nvSpPr>
        <p:spPr>
          <a:xfrm>
            <a:off x="7282341" y="2195958"/>
            <a:ext cx="10091259" cy="62483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How do small actions in the depot, like spotting defects or ensuring correct train formations, impact passenger experience and on-time performance?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endParaRPr lang="en-GB" sz="2800" b="1" kern="100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When unplanned defects occur, how can teams prioritise effectively while keeping the wider network in mind?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endParaRPr lang="en-GB" sz="2800" b="1" kern="100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How does communication between depot staff, drivers, and control help maintain a safe, high-performing railway?</a:t>
            </a:r>
          </a:p>
        </p:txBody>
      </p:sp>
      <p:pic>
        <p:nvPicPr>
          <p:cNvPr id="14" name="Picture Placeholder 3">
            <a:extLst>
              <a:ext uri="{FF2B5EF4-FFF2-40B4-BE49-F238E27FC236}">
                <a16:creationId xmlns:a16="http://schemas.microsoft.com/office/drawing/2014/main" id="{E46055DB-2395-27D9-6CFD-7DF0E032AC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025" y="4267200"/>
            <a:ext cx="5553899" cy="5611783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2374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AD7F08D-FB9B-4E42-62BD-E85B92E58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2683" y="-133878"/>
            <a:ext cx="15347514" cy="106712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DA4512C-B25F-98EC-47BD-01221F4F94B4}"/>
              </a:ext>
            </a:extLst>
          </p:cNvPr>
          <p:cNvSpPr/>
          <p:nvPr/>
        </p:nvSpPr>
        <p:spPr>
          <a:xfrm>
            <a:off x="6683829" y="-239487"/>
            <a:ext cx="11952514" cy="10776857"/>
          </a:xfrm>
          <a:prstGeom prst="rect">
            <a:avLst/>
          </a:prstGeom>
          <a:solidFill>
            <a:srgbClr val="2E8AD3">
              <a:alpha val="77962"/>
            </a:srgb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AB6D9-6635-736A-9A0F-DA36D1F50748}"/>
              </a:ext>
            </a:extLst>
          </p:cNvPr>
          <p:cNvSpPr txBox="1"/>
          <p:nvPr/>
        </p:nvSpPr>
        <p:spPr>
          <a:xfrm>
            <a:off x="650959" y="740632"/>
            <a:ext cx="6925498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2E8AD3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Discussion Points </a:t>
            </a:r>
          </a:p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Infrastructure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83003C-C929-A69E-AFA8-B48D4A32467C}"/>
              </a:ext>
            </a:extLst>
          </p:cNvPr>
          <p:cNvSpPr txBox="1"/>
          <p:nvPr/>
        </p:nvSpPr>
        <p:spPr>
          <a:xfrm>
            <a:off x="697708" y="2380805"/>
            <a:ext cx="574129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</a:rPr>
              <a:t>Resilient infrastructure keeps trains and freight moving on time. Possible discussion points include: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99C83C-1CF5-6296-3C25-118572F3124A}"/>
              </a:ext>
            </a:extLst>
          </p:cNvPr>
          <p:cNvSpPr txBox="1"/>
          <p:nvPr/>
        </p:nvSpPr>
        <p:spPr>
          <a:xfrm>
            <a:off x="7282341" y="2342477"/>
            <a:ext cx="10091259" cy="5602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How can proactive infrastructure management prevent delays and improve the passenger and freight experience?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endParaRPr lang="en-GB" sz="2800" b="1" kern="100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What decisions can be made on-site to maintain safety while minimising disruption to services?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endParaRPr lang="en-GB" sz="2800" b="1" kern="100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How does communication between PICOPs, engineers, and Control support a high-performing railway?</a:t>
            </a:r>
          </a:p>
        </p:txBody>
      </p:sp>
      <p:pic>
        <p:nvPicPr>
          <p:cNvPr id="14" name="Picture Placeholder 3">
            <a:extLst>
              <a:ext uri="{FF2B5EF4-FFF2-40B4-BE49-F238E27FC236}">
                <a16:creationId xmlns:a16="http://schemas.microsoft.com/office/drawing/2014/main" id="{E46055DB-2395-27D9-6CFD-7DF0E032AC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025" y="4267200"/>
            <a:ext cx="5553899" cy="5611783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454630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AD7F08D-FB9B-4E42-62BD-E85B92E58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2683" y="-133878"/>
            <a:ext cx="15347514" cy="106712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DA4512C-B25F-98EC-47BD-01221F4F94B4}"/>
              </a:ext>
            </a:extLst>
          </p:cNvPr>
          <p:cNvSpPr/>
          <p:nvPr/>
        </p:nvSpPr>
        <p:spPr>
          <a:xfrm>
            <a:off x="6683829" y="-239487"/>
            <a:ext cx="11952514" cy="10776857"/>
          </a:xfrm>
          <a:prstGeom prst="rect">
            <a:avLst/>
          </a:prstGeom>
          <a:solidFill>
            <a:srgbClr val="2E8AD3">
              <a:alpha val="77962"/>
            </a:srgb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AB6D9-6635-736A-9A0F-DA36D1F50748}"/>
              </a:ext>
            </a:extLst>
          </p:cNvPr>
          <p:cNvSpPr txBox="1"/>
          <p:nvPr/>
        </p:nvSpPr>
        <p:spPr>
          <a:xfrm>
            <a:off x="650959" y="740632"/>
            <a:ext cx="6925498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2E8AD3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Discussion Points </a:t>
            </a:r>
          </a:p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On Board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83003C-C929-A69E-AFA8-B48D4A32467C}"/>
              </a:ext>
            </a:extLst>
          </p:cNvPr>
          <p:cNvSpPr txBox="1"/>
          <p:nvPr/>
        </p:nvSpPr>
        <p:spPr>
          <a:xfrm>
            <a:off x="697708" y="2165361"/>
            <a:ext cx="555389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</a:rPr>
              <a:t>The onboard environment is where customers spend most of their time. Possible discussion points include: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99C83C-1CF5-6296-3C25-118572F3124A}"/>
              </a:ext>
            </a:extLst>
          </p:cNvPr>
          <p:cNvSpPr txBox="1"/>
          <p:nvPr/>
        </p:nvSpPr>
        <p:spPr>
          <a:xfrm>
            <a:off x="7165905" y="2473138"/>
            <a:ext cx="10091259" cy="53968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How can your actions on-board affect punctuality at each station and the overall service?</a:t>
            </a:r>
            <a:b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</a:br>
            <a:endParaRPr lang="en-GB" sz="2800" b="1" kern="100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What actions can you take to manage your train effectively and support your team?</a:t>
            </a:r>
            <a:b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</a:br>
            <a:endParaRPr lang="en-GB" sz="2800" b="1" kern="100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How does the onboard environment influence the passenger experience and the wider network?</a:t>
            </a:r>
          </a:p>
        </p:txBody>
      </p:sp>
      <p:pic>
        <p:nvPicPr>
          <p:cNvPr id="14" name="Picture Placeholder 3">
            <a:extLst>
              <a:ext uri="{FF2B5EF4-FFF2-40B4-BE49-F238E27FC236}">
                <a16:creationId xmlns:a16="http://schemas.microsoft.com/office/drawing/2014/main" id="{E46055DB-2395-27D9-6CFD-7DF0E032AC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025" y="4267200"/>
            <a:ext cx="5553899" cy="5611783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27902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AD7F08D-FB9B-4E42-62BD-E85B92E58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2683" y="-133878"/>
            <a:ext cx="15347514" cy="106712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DA4512C-B25F-98EC-47BD-01221F4F94B4}"/>
              </a:ext>
            </a:extLst>
          </p:cNvPr>
          <p:cNvSpPr/>
          <p:nvPr/>
        </p:nvSpPr>
        <p:spPr>
          <a:xfrm>
            <a:off x="6683829" y="-239487"/>
            <a:ext cx="11952514" cy="10776857"/>
          </a:xfrm>
          <a:prstGeom prst="rect">
            <a:avLst/>
          </a:prstGeom>
          <a:solidFill>
            <a:srgbClr val="2E8AD3">
              <a:alpha val="77962"/>
            </a:srgb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AB6D9-6635-736A-9A0F-DA36D1F50748}"/>
              </a:ext>
            </a:extLst>
          </p:cNvPr>
          <p:cNvSpPr txBox="1"/>
          <p:nvPr/>
        </p:nvSpPr>
        <p:spPr>
          <a:xfrm>
            <a:off x="650959" y="740632"/>
            <a:ext cx="6925498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2E8AD3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Discussion Points </a:t>
            </a:r>
          </a:p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Drivers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83003C-C929-A69E-AFA8-B48D4A32467C}"/>
              </a:ext>
            </a:extLst>
          </p:cNvPr>
          <p:cNvSpPr txBox="1"/>
          <p:nvPr/>
        </p:nvSpPr>
        <p:spPr>
          <a:xfrm>
            <a:off x="666578" y="2165361"/>
            <a:ext cx="574129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</a:rPr>
              <a:t>Running the train effectively is at the heart of a safe, punctual, and high-performing railway. Possible discussion points include: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99C83C-1CF5-6296-3C25-118572F3124A}"/>
              </a:ext>
            </a:extLst>
          </p:cNvPr>
          <p:cNvSpPr txBox="1"/>
          <p:nvPr/>
        </p:nvSpPr>
        <p:spPr>
          <a:xfrm>
            <a:off x="7134775" y="2288472"/>
            <a:ext cx="10091259" cy="62483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How can you manage your train to assist in its punctual running whilst ensuring safety?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endParaRPr lang="en-GB" sz="2800" b="1" kern="100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What pre-shift and on-train activities can make you better prepared to perform effectively and respond to issues?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endParaRPr lang="en-GB" sz="2800" b="1" kern="100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How can communication with colleagues, signallers, maintenance, and passengers or freight teams reduce delays and improve service?</a:t>
            </a:r>
          </a:p>
        </p:txBody>
      </p:sp>
      <p:pic>
        <p:nvPicPr>
          <p:cNvPr id="14" name="Picture Placeholder 3">
            <a:extLst>
              <a:ext uri="{FF2B5EF4-FFF2-40B4-BE49-F238E27FC236}">
                <a16:creationId xmlns:a16="http://schemas.microsoft.com/office/drawing/2014/main" id="{E46055DB-2395-27D9-6CFD-7DF0E032AC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578" y="4533500"/>
            <a:ext cx="5290346" cy="5345483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82240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AD7F08D-FB9B-4E42-62BD-E85B92E58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2683" y="-133878"/>
            <a:ext cx="15347514" cy="106712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DA4512C-B25F-98EC-47BD-01221F4F94B4}"/>
              </a:ext>
            </a:extLst>
          </p:cNvPr>
          <p:cNvSpPr/>
          <p:nvPr/>
        </p:nvSpPr>
        <p:spPr>
          <a:xfrm>
            <a:off x="6683829" y="-239487"/>
            <a:ext cx="11952514" cy="10776857"/>
          </a:xfrm>
          <a:prstGeom prst="rect">
            <a:avLst/>
          </a:prstGeom>
          <a:solidFill>
            <a:srgbClr val="2E8AD3">
              <a:alpha val="77962"/>
            </a:srgb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AB6D9-6635-736A-9A0F-DA36D1F50748}"/>
              </a:ext>
            </a:extLst>
          </p:cNvPr>
          <p:cNvSpPr txBox="1"/>
          <p:nvPr/>
        </p:nvSpPr>
        <p:spPr>
          <a:xfrm>
            <a:off x="650959" y="740632"/>
            <a:ext cx="6925498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2E8AD3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Discussion Points </a:t>
            </a:r>
          </a:p>
          <a:p>
            <a:r>
              <a:rPr lang="en-US" sz="2800" b="1" dirty="0" err="1">
                <a:solidFill>
                  <a:srgbClr val="2E8AD3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Signalling</a:t>
            </a:r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 and Control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83003C-C929-A69E-AFA8-B48D4A32467C}"/>
              </a:ext>
            </a:extLst>
          </p:cNvPr>
          <p:cNvSpPr txBox="1"/>
          <p:nvPr/>
        </p:nvSpPr>
        <p:spPr>
          <a:xfrm>
            <a:off x="697708" y="2380805"/>
            <a:ext cx="574129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2E8AD3"/>
                </a:solidFill>
                <a:latin typeface="Gill Sans SemiBold" panose="020B0502020104020203" pitchFamily="34" charset="-79"/>
              </a:rPr>
              <a:t>Signallers</a:t>
            </a:r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</a:rPr>
              <a:t> and controllers are crucial to keeping trains on time. Possible discussion points include: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99C83C-1CF5-6296-3C25-118572F3124A}"/>
              </a:ext>
            </a:extLst>
          </p:cNvPr>
          <p:cNvSpPr txBox="1"/>
          <p:nvPr/>
        </p:nvSpPr>
        <p:spPr>
          <a:xfrm>
            <a:off x="7282341" y="2342477"/>
            <a:ext cx="10091259" cy="5602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How can we improve communication between operational teams?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endParaRPr lang="en-GB" sz="2800" b="1" kern="100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What signalling or control practices can be used to help maintain on-time running throughout the network?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endParaRPr lang="en-GB" sz="2800" b="1" kern="100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How can we prevent small delays from escalating into bigger issues?</a:t>
            </a:r>
          </a:p>
        </p:txBody>
      </p:sp>
      <p:pic>
        <p:nvPicPr>
          <p:cNvPr id="14" name="Picture Placeholder 3">
            <a:extLst>
              <a:ext uri="{FF2B5EF4-FFF2-40B4-BE49-F238E27FC236}">
                <a16:creationId xmlns:a16="http://schemas.microsoft.com/office/drawing/2014/main" id="{E46055DB-2395-27D9-6CFD-7DF0E032AC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025" y="4267200"/>
            <a:ext cx="5553899" cy="5611783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50867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AD7F08D-FB9B-4E42-62BD-E85B92E58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1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2683" y="-133878"/>
            <a:ext cx="15347514" cy="106712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DA4512C-B25F-98EC-47BD-01221F4F94B4}"/>
              </a:ext>
            </a:extLst>
          </p:cNvPr>
          <p:cNvSpPr/>
          <p:nvPr/>
        </p:nvSpPr>
        <p:spPr>
          <a:xfrm>
            <a:off x="6683829" y="-239487"/>
            <a:ext cx="11952514" cy="10776857"/>
          </a:xfrm>
          <a:prstGeom prst="rect">
            <a:avLst/>
          </a:prstGeom>
          <a:solidFill>
            <a:srgbClr val="2E8AD3">
              <a:alpha val="77962"/>
            </a:srgb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AB6D9-6635-736A-9A0F-DA36D1F50748}"/>
              </a:ext>
            </a:extLst>
          </p:cNvPr>
          <p:cNvSpPr txBox="1"/>
          <p:nvPr/>
        </p:nvSpPr>
        <p:spPr>
          <a:xfrm>
            <a:off x="650959" y="740632"/>
            <a:ext cx="6925498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2E8AD3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Discussion Points </a:t>
            </a:r>
          </a:p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Planning and Resourcing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83003C-C929-A69E-AFA8-B48D4A32467C}"/>
              </a:ext>
            </a:extLst>
          </p:cNvPr>
          <p:cNvSpPr txBox="1"/>
          <p:nvPr/>
        </p:nvSpPr>
        <p:spPr>
          <a:xfrm>
            <a:off x="697708" y="2167026"/>
            <a:ext cx="574129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</a:rPr>
              <a:t>Planning and resourcing shape how the railway operates every day. Possible discussion points include: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99C83C-1CF5-6296-3C25-118572F3124A}"/>
              </a:ext>
            </a:extLst>
          </p:cNvPr>
          <p:cNvSpPr txBox="1"/>
          <p:nvPr/>
        </p:nvSpPr>
        <p:spPr>
          <a:xfrm>
            <a:off x="7165905" y="2342477"/>
            <a:ext cx="10091259" cy="62483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How can planning and resourcing decisions improve punctuality and recovery from delays?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endParaRPr lang="en-GB" sz="2800" b="1" kern="100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What steps ensure the timetable meets customer needs while balancing efficiency and reliability?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endParaRPr lang="en-GB" sz="2800" b="1" kern="100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How can planning teams and delivery functions work together to anticipate resource shortfalls and avoid repeat incidents?</a:t>
            </a:r>
          </a:p>
        </p:txBody>
      </p:sp>
      <p:pic>
        <p:nvPicPr>
          <p:cNvPr id="14" name="Picture Placeholder 3">
            <a:extLst>
              <a:ext uri="{FF2B5EF4-FFF2-40B4-BE49-F238E27FC236}">
                <a16:creationId xmlns:a16="http://schemas.microsoft.com/office/drawing/2014/main" id="{E46055DB-2395-27D9-6CFD-7DF0E032AC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025" y="4267200"/>
            <a:ext cx="5553899" cy="5611783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529562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AD7F08D-FB9B-4E42-62BD-E85B92E58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1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2683" y="-133878"/>
            <a:ext cx="15347514" cy="106712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DA4512C-B25F-98EC-47BD-01221F4F94B4}"/>
              </a:ext>
            </a:extLst>
          </p:cNvPr>
          <p:cNvSpPr/>
          <p:nvPr/>
        </p:nvSpPr>
        <p:spPr>
          <a:xfrm>
            <a:off x="6683829" y="-239487"/>
            <a:ext cx="11952514" cy="10776857"/>
          </a:xfrm>
          <a:prstGeom prst="rect">
            <a:avLst/>
          </a:prstGeom>
          <a:solidFill>
            <a:srgbClr val="2E8AD3">
              <a:alpha val="77962"/>
            </a:srgb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AB6D9-6635-736A-9A0F-DA36D1F50748}"/>
              </a:ext>
            </a:extLst>
          </p:cNvPr>
          <p:cNvSpPr txBox="1"/>
          <p:nvPr/>
        </p:nvSpPr>
        <p:spPr>
          <a:xfrm>
            <a:off x="650959" y="740632"/>
            <a:ext cx="6925498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2E8AD3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Discussion Points </a:t>
            </a:r>
          </a:p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Freight Operations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83003C-C929-A69E-AFA8-B48D4A32467C}"/>
              </a:ext>
            </a:extLst>
          </p:cNvPr>
          <p:cNvSpPr txBox="1"/>
          <p:nvPr/>
        </p:nvSpPr>
        <p:spPr>
          <a:xfrm>
            <a:off x="697708" y="2165361"/>
            <a:ext cx="574129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</a:rPr>
              <a:t>Getting goods delivered on time is crucial, and delays can ripple across the network and beyond. Possible discussion points: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99C83C-1CF5-6296-3C25-118572F3124A}"/>
              </a:ext>
            </a:extLst>
          </p:cNvPr>
          <p:cNvSpPr txBox="1"/>
          <p:nvPr/>
        </p:nvSpPr>
        <p:spPr>
          <a:xfrm>
            <a:off x="7252991" y="2288472"/>
            <a:ext cx="10091259" cy="6894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How can effective communication between control, signallers, and traincrew minimise delays and prevent knock-on disruption?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endParaRPr lang="en-GB" sz="2800" b="1" kern="100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What activities are critical to ensuring freight trains are prepared and maintained to meet tight schedules and integrated logistics requirements?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endParaRPr lang="en-GB" sz="2800" b="1" kern="100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How can collaboration across operations, terminals, </a:t>
            </a:r>
            <a:r>
              <a:rPr lang="en-GB" sz="2800" b="1" kern="10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and fleet maintenance teams </a:t>
            </a: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impact overall service reliability?</a:t>
            </a:r>
          </a:p>
        </p:txBody>
      </p:sp>
      <p:pic>
        <p:nvPicPr>
          <p:cNvPr id="14" name="Picture Placeholder 3">
            <a:extLst>
              <a:ext uri="{FF2B5EF4-FFF2-40B4-BE49-F238E27FC236}">
                <a16:creationId xmlns:a16="http://schemas.microsoft.com/office/drawing/2014/main" id="{E46055DB-2395-27D9-6CFD-7DF0E032AC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025" y="4267200"/>
            <a:ext cx="5553899" cy="5611783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60556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1D6725-0AB2-E325-7F64-8483A4A916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65C6752-0230-090D-A96D-39DD539163A8}"/>
              </a:ext>
            </a:extLst>
          </p:cNvPr>
          <p:cNvSpPr/>
          <p:nvPr/>
        </p:nvSpPr>
        <p:spPr>
          <a:xfrm>
            <a:off x="1330036" y="-101831"/>
            <a:ext cx="16957964" cy="10490662"/>
          </a:xfrm>
          <a:prstGeom prst="rect">
            <a:avLst/>
          </a:prstGeom>
          <a:solidFill>
            <a:srgbClr val="63C2CC">
              <a:alpha val="5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1042" name="Rectangle: Rounded Corners 1041">
            <a:extLst>
              <a:ext uri="{FF2B5EF4-FFF2-40B4-BE49-F238E27FC236}">
                <a16:creationId xmlns:a16="http://schemas.microsoft.com/office/drawing/2014/main" id="{5F3824D5-4C17-D81E-6D18-2E69A9A16028}"/>
              </a:ext>
            </a:extLst>
          </p:cNvPr>
          <p:cNvSpPr/>
          <p:nvPr/>
        </p:nvSpPr>
        <p:spPr>
          <a:xfrm>
            <a:off x="-324779" y="-1047750"/>
            <a:ext cx="1952170" cy="11925299"/>
          </a:xfrm>
          <a:prstGeom prst="roundRect">
            <a:avLst>
              <a:gd name="adj" fmla="val 13593"/>
            </a:avLst>
          </a:prstGeom>
          <a:solidFill>
            <a:srgbClr val="2771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F888099-A9C0-4AE4-D8AB-2178F1720AA3}"/>
              </a:ext>
            </a:extLst>
          </p:cNvPr>
          <p:cNvSpPr/>
          <p:nvPr/>
        </p:nvSpPr>
        <p:spPr>
          <a:xfrm>
            <a:off x="13207745" y="4568683"/>
            <a:ext cx="3452862" cy="3452862"/>
          </a:xfrm>
          <a:prstGeom prst="ellipse">
            <a:avLst/>
          </a:prstGeom>
          <a:solidFill>
            <a:srgbClr val="7AB3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9" name="Rectangle: Rounded Corners 16">
            <a:extLst>
              <a:ext uri="{FF2B5EF4-FFF2-40B4-BE49-F238E27FC236}">
                <a16:creationId xmlns:a16="http://schemas.microsoft.com/office/drawing/2014/main" id="{9E757D88-62BA-DC6C-5399-3BD070079083}"/>
              </a:ext>
            </a:extLst>
          </p:cNvPr>
          <p:cNvSpPr/>
          <p:nvPr/>
        </p:nvSpPr>
        <p:spPr>
          <a:xfrm>
            <a:off x="3403400" y="3461212"/>
            <a:ext cx="11481198" cy="3160914"/>
          </a:xfrm>
          <a:prstGeom prst="roundRect">
            <a:avLst>
              <a:gd name="adj" fmla="val 25908"/>
            </a:avLst>
          </a:prstGeom>
          <a:solidFill>
            <a:srgbClr val="2771AD"/>
          </a:solidFill>
          <a:ln w="76200">
            <a:solidFill>
              <a:schemeClr val="bg1"/>
            </a:solidFill>
          </a:ln>
          <a:effectLst>
            <a:outerShdw blurRad="433726" dist="131845" dir="2791626" sx="99753" sy="99753" algn="tl" rotWithShape="0">
              <a:prstClr val="black">
                <a:alpha val="11752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FFB2D0-A9DF-A200-18F3-51C81EEA9425}"/>
              </a:ext>
            </a:extLst>
          </p:cNvPr>
          <p:cNvSpPr txBox="1"/>
          <p:nvPr/>
        </p:nvSpPr>
        <p:spPr>
          <a:xfrm>
            <a:off x="4041350" y="3637660"/>
            <a:ext cx="1020529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Delivering Excellent</a:t>
            </a:r>
          </a:p>
          <a:p>
            <a:pPr algn="ctr"/>
            <a:r>
              <a:rPr lang="en-US" sz="60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Operational Performance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608D3F3-1870-9B44-FF5B-B1BADEFC8B11}"/>
              </a:ext>
            </a:extLst>
          </p:cNvPr>
          <p:cNvSpPr/>
          <p:nvPr/>
        </p:nvSpPr>
        <p:spPr>
          <a:xfrm>
            <a:off x="15230170" y="4247004"/>
            <a:ext cx="1149848" cy="1149848"/>
          </a:xfrm>
          <a:prstGeom prst="ellipse">
            <a:avLst/>
          </a:prstGeom>
          <a:solidFill>
            <a:srgbClr val="2771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1041" name="Oval 1040">
            <a:extLst>
              <a:ext uri="{FF2B5EF4-FFF2-40B4-BE49-F238E27FC236}">
                <a16:creationId xmlns:a16="http://schemas.microsoft.com/office/drawing/2014/main" id="{975BDB86-22F8-98B7-9E5D-26CED712BC8B}"/>
              </a:ext>
            </a:extLst>
          </p:cNvPr>
          <p:cNvSpPr/>
          <p:nvPr/>
        </p:nvSpPr>
        <p:spPr>
          <a:xfrm>
            <a:off x="13841405" y="7490061"/>
            <a:ext cx="479071" cy="479071"/>
          </a:xfrm>
          <a:prstGeom prst="ellipse">
            <a:avLst/>
          </a:prstGeom>
          <a:solidFill>
            <a:srgbClr val="2771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47ED1B-061D-0562-77FF-DC5C564692BE}"/>
              </a:ext>
            </a:extLst>
          </p:cNvPr>
          <p:cNvSpPr txBox="1"/>
          <p:nvPr/>
        </p:nvSpPr>
        <p:spPr>
          <a:xfrm>
            <a:off x="6100612" y="5587228"/>
            <a:ext cx="608677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Briefing Materials Guide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90C698-F5D1-FBE3-8F96-9FCE6492C558}"/>
              </a:ext>
            </a:extLst>
          </p:cNvPr>
          <p:cNvSpPr txBox="1"/>
          <p:nvPr/>
        </p:nvSpPr>
        <p:spPr>
          <a:xfrm>
            <a:off x="4816015" y="7324433"/>
            <a:ext cx="41166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 err="1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www.example.com</a:t>
            </a:r>
            <a:endParaRPr lang="en-US" sz="3600" b="1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A8F63B-E239-EAB1-BA06-7F7A5B0DFBB5}"/>
              </a:ext>
            </a:extLst>
          </p:cNvPr>
          <p:cNvSpPr txBox="1"/>
          <p:nvPr/>
        </p:nvSpPr>
        <p:spPr>
          <a:xfrm>
            <a:off x="9355311" y="7317244"/>
            <a:ext cx="44414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 err="1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example@email.com</a:t>
            </a:r>
            <a:endParaRPr lang="en-US" sz="3600" b="1" dirty="0">
              <a:solidFill>
                <a:schemeClr val="bg1"/>
              </a:solidFill>
              <a:latin typeface="Gill Sans SemiBold" panose="020B0502020104020203" pitchFamily="34" charset="-79"/>
              <a:cs typeface="Gill Sans SemiBold" panose="020B0502020104020203" pitchFamily="34" charset="-79"/>
            </a:endParaRPr>
          </a:p>
        </p:txBody>
      </p:sp>
      <p:sp>
        <p:nvSpPr>
          <p:cNvPr id="4" name="Rectangle: Rounded Corners 16">
            <a:extLst>
              <a:ext uri="{FF2B5EF4-FFF2-40B4-BE49-F238E27FC236}">
                <a16:creationId xmlns:a16="http://schemas.microsoft.com/office/drawing/2014/main" id="{55821C8F-3D4C-BF6F-D187-67B0DFE622AB}"/>
              </a:ext>
            </a:extLst>
          </p:cNvPr>
          <p:cNvSpPr/>
          <p:nvPr/>
        </p:nvSpPr>
        <p:spPr>
          <a:xfrm>
            <a:off x="12680470" y="-862569"/>
            <a:ext cx="6449193" cy="2272622"/>
          </a:xfrm>
          <a:prstGeom prst="roundRect">
            <a:avLst>
              <a:gd name="adj" fmla="val 25908"/>
            </a:avLst>
          </a:pr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433726" dist="131845" dir="3780000" sx="99753" sy="99753" algn="tl" rotWithShape="0">
              <a:prstClr val="black">
                <a:alpha val="11752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FAFE34-BCBE-2BA8-7DC1-80A99838C4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9894" y="295964"/>
            <a:ext cx="3709408" cy="927352"/>
          </a:xfrm>
          <a:prstGeom prst="rect">
            <a:avLst/>
          </a:prstGeom>
        </p:spPr>
      </p:pic>
      <p:sp>
        <p:nvSpPr>
          <p:cNvPr id="13" name="Rectangle: Rounded Corners 16">
            <a:extLst>
              <a:ext uri="{FF2B5EF4-FFF2-40B4-BE49-F238E27FC236}">
                <a16:creationId xmlns:a16="http://schemas.microsoft.com/office/drawing/2014/main" id="{5F7E3F60-7B17-3CFE-8685-D74AD1CA6AB9}"/>
              </a:ext>
            </a:extLst>
          </p:cNvPr>
          <p:cNvSpPr/>
          <p:nvPr/>
        </p:nvSpPr>
        <p:spPr>
          <a:xfrm>
            <a:off x="3403400" y="8566314"/>
            <a:ext cx="11481198" cy="1299581"/>
          </a:xfrm>
          <a:prstGeom prst="roundRect">
            <a:avLst>
              <a:gd name="adj" fmla="val 25908"/>
            </a:avLst>
          </a:prstGeom>
          <a:solidFill>
            <a:schemeClr val="bg1"/>
          </a:solidFill>
          <a:ln w="76200">
            <a:noFill/>
          </a:ln>
          <a:effectLst>
            <a:outerShdw blurRad="433726" dist="131845" dir="2791626" sx="99753" sy="99753" algn="tl" rotWithShape="0">
              <a:prstClr val="black">
                <a:alpha val="11752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8F4EA2-C145-701E-434A-D9AE6C0873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8468" y="8701810"/>
            <a:ext cx="10917075" cy="102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787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6365F96-9482-D1FA-17F8-F7B5799909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26709" y="0"/>
            <a:ext cx="18514709" cy="10287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A7E1692-D30F-6A10-00F2-AE5E9C2CC134}"/>
              </a:ext>
            </a:extLst>
          </p:cNvPr>
          <p:cNvSpPr/>
          <p:nvPr/>
        </p:nvSpPr>
        <p:spPr>
          <a:xfrm>
            <a:off x="-228845" y="-101831"/>
            <a:ext cx="18971108" cy="10490662"/>
          </a:xfrm>
          <a:prstGeom prst="rect">
            <a:avLst/>
          </a:prstGeom>
          <a:solidFill>
            <a:srgbClr val="63C2CC">
              <a:alpha val="5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D979283A-9D60-EEFD-72F3-6398B6C54E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7445" y="914401"/>
            <a:ext cx="8267700" cy="8458200"/>
          </a:xfrm>
          <a:ln w="76200">
            <a:solidFill>
              <a:schemeClr val="bg1"/>
            </a:solidFill>
          </a:ln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341793B-F321-D233-C444-4C43B95C2DD7}"/>
              </a:ext>
            </a:extLst>
          </p:cNvPr>
          <p:cNvSpPr/>
          <p:nvPr/>
        </p:nvSpPr>
        <p:spPr>
          <a:xfrm>
            <a:off x="739608" y="2943225"/>
            <a:ext cx="8517102" cy="4400550"/>
          </a:xfrm>
          <a:prstGeom prst="roundRect">
            <a:avLst>
              <a:gd name="adj" fmla="val 17100"/>
            </a:avLst>
          </a:prstGeom>
          <a:solidFill>
            <a:srgbClr val="2771AD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77C8CB-0C42-DCE6-0245-921DD0B3EFA4}"/>
              </a:ext>
            </a:extLst>
          </p:cNvPr>
          <p:cNvSpPr txBox="1"/>
          <p:nvPr/>
        </p:nvSpPr>
        <p:spPr>
          <a:xfrm>
            <a:off x="477069" y="4635669"/>
            <a:ext cx="877964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Format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6BDFA7A-F91C-A163-3112-D23157D4F25B}"/>
              </a:ext>
            </a:extLst>
          </p:cNvPr>
          <p:cNvSpPr/>
          <p:nvPr/>
        </p:nvSpPr>
        <p:spPr>
          <a:xfrm>
            <a:off x="-36285" y="2028635"/>
            <a:ext cx="2037175" cy="203717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446C1DC-66E9-689F-2546-9D38C31E9070}"/>
              </a:ext>
            </a:extLst>
          </p:cNvPr>
          <p:cNvSpPr/>
          <p:nvPr/>
        </p:nvSpPr>
        <p:spPr>
          <a:xfrm>
            <a:off x="-226708" y="3197465"/>
            <a:ext cx="868345" cy="868345"/>
          </a:xfrm>
          <a:prstGeom prst="ellipse">
            <a:avLst/>
          </a:prstGeom>
          <a:solidFill>
            <a:srgbClr val="349B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D3CE5B3-C4CB-B379-EE59-64855DE49055}"/>
              </a:ext>
            </a:extLst>
          </p:cNvPr>
          <p:cNvSpPr/>
          <p:nvPr/>
        </p:nvSpPr>
        <p:spPr>
          <a:xfrm>
            <a:off x="1691299" y="2013780"/>
            <a:ext cx="314767" cy="314767"/>
          </a:xfrm>
          <a:prstGeom prst="ellipse">
            <a:avLst/>
          </a:prstGeom>
          <a:solidFill>
            <a:srgbClr val="2E8A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45890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09FA049-40EA-94E3-23D9-96F6C518C9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2705974-D7DA-9DEF-DED6-4937E3AEE6E6}"/>
              </a:ext>
            </a:extLst>
          </p:cNvPr>
          <p:cNvSpPr/>
          <p:nvPr/>
        </p:nvSpPr>
        <p:spPr>
          <a:xfrm>
            <a:off x="-341554" y="-101831"/>
            <a:ext cx="18971108" cy="10490662"/>
          </a:xfrm>
          <a:prstGeom prst="rect">
            <a:avLst/>
          </a:prstGeom>
          <a:solidFill>
            <a:srgbClr val="63C2CC">
              <a:alpha val="5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6363243-F473-F4EB-8DC7-B896EBF076AF}"/>
              </a:ext>
            </a:extLst>
          </p:cNvPr>
          <p:cNvGrpSpPr/>
          <p:nvPr/>
        </p:nvGrpSpPr>
        <p:grpSpPr>
          <a:xfrm>
            <a:off x="1340904" y="1608987"/>
            <a:ext cx="16121880" cy="1519570"/>
            <a:chOff x="1340904" y="1608987"/>
            <a:chExt cx="16121880" cy="1519570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1FC58E64-0170-F991-E305-E51E6C677ABE}"/>
                </a:ext>
              </a:extLst>
            </p:cNvPr>
            <p:cNvSpPr/>
            <p:nvPr/>
          </p:nvSpPr>
          <p:spPr>
            <a:xfrm>
              <a:off x="1340904" y="1608987"/>
              <a:ext cx="7199487" cy="1519570"/>
            </a:xfrm>
            <a:prstGeom prst="roundRect">
              <a:avLst>
                <a:gd name="adj" fmla="val 14160"/>
              </a:avLst>
            </a:prstGeom>
            <a:solidFill>
              <a:srgbClr val="2771AD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Gill Sans SemiBold" panose="020B0502020104020203" pitchFamily="34" charset="-79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C2D20BB-70C7-BC86-E1B2-88708D7CE416}"/>
                </a:ext>
              </a:extLst>
            </p:cNvPr>
            <p:cNvSpPr txBox="1"/>
            <p:nvPr/>
          </p:nvSpPr>
          <p:spPr>
            <a:xfrm>
              <a:off x="2177143" y="2076385"/>
              <a:ext cx="574975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Gill Sans" panose="020B0502020104020203" pitchFamily="34" charset="-79"/>
                  <a:cs typeface="Gill Sans" panose="020B0502020104020203" pitchFamily="34" charset="-79"/>
                </a:rPr>
                <a:t>White Label Material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A910289-0F56-D1EB-FDDE-62BC4D966613}"/>
                </a:ext>
              </a:extLst>
            </p:cNvPr>
            <p:cNvSpPr txBox="1"/>
            <p:nvPr/>
          </p:nvSpPr>
          <p:spPr>
            <a:xfrm>
              <a:off x="9568687" y="2002209"/>
              <a:ext cx="7894097" cy="6673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Gill Sans SemiBold" panose="020B0502020104020203" pitchFamily="34" charset="-79"/>
                </a:rPr>
                <a:t>Neutral branding so can be branded as desired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E8DB79C-4E25-D59C-95DC-EFADFD0327A2}"/>
                </a:ext>
              </a:extLst>
            </p:cNvPr>
            <p:cNvCxnSpPr/>
            <p:nvPr/>
          </p:nvCxnSpPr>
          <p:spPr>
            <a:xfrm>
              <a:off x="8752114" y="2408001"/>
              <a:ext cx="653143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C1FF6E4-7B03-57B3-0E36-FBD0983971CE}"/>
              </a:ext>
            </a:extLst>
          </p:cNvPr>
          <p:cNvGrpSpPr/>
          <p:nvPr/>
        </p:nvGrpSpPr>
        <p:grpSpPr>
          <a:xfrm>
            <a:off x="1340904" y="4175929"/>
            <a:ext cx="15706132" cy="1960024"/>
            <a:chOff x="1340904" y="4175929"/>
            <a:chExt cx="15706132" cy="1960024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93B81E72-79F5-CEC9-30AA-E1C35455007C}"/>
                </a:ext>
              </a:extLst>
            </p:cNvPr>
            <p:cNvSpPr/>
            <p:nvPr/>
          </p:nvSpPr>
          <p:spPr>
            <a:xfrm>
              <a:off x="1340904" y="4383715"/>
              <a:ext cx="7199486" cy="1519570"/>
            </a:xfrm>
            <a:prstGeom prst="roundRect">
              <a:avLst>
                <a:gd name="adj" fmla="val 14160"/>
              </a:avLst>
            </a:prstGeom>
            <a:solidFill>
              <a:srgbClr val="2771AD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Gill Sans SemiBold" panose="020B0502020104020203" pitchFamily="34" charset="-79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6BE4EA7-525A-02A2-A2A1-9F084EA1F33B}"/>
                </a:ext>
              </a:extLst>
            </p:cNvPr>
            <p:cNvSpPr txBox="1"/>
            <p:nvPr/>
          </p:nvSpPr>
          <p:spPr>
            <a:xfrm>
              <a:off x="9568687" y="4175929"/>
              <a:ext cx="7478349" cy="19600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8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For example: TOC and NR routes – to reflect the </a:t>
              </a:r>
              <a:r>
                <a:rPr lang="en-US" sz="2800" b="1" dirty="0" err="1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programme</a:t>
              </a:r>
              <a:r>
                <a:rPr lang="en-US" sz="28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 is about cross-functional and cross-industry performance focus </a:t>
              </a:r>
              <a:endParaRPr lang="en-US" sz="2800" b="1" dirty="0">
                <a:solidFill>
                  <a:schemeClr val="bg1"/>
                </a:solidFill>
                <a:latin typeface="Gill Sans SemiBold" panose="020B0502020104020203" pitchFamily="34" charset="-79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91AD5DA-92A3-B7CC-1F58-2A6D64BE5D7E}"/>
                </a:ext>
              </a:extLst>
            </p:cNvPr>
            <p:cNvSpPr txBox="1"/>
            <p:nvPr/>
          </p:nvSpPr>
          <p:spPr>
            <a:xfrm>
              <a:off x="1648695" y="4851113"/>
              <a:ext cx="658390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Gill Sans" panose="020B0502020104020203" pitchFamily="34" charset="-79"/>
                  <a:cs typeface="Gill Sans" panose="020B0502020104020203" pitchFamily="34" charset="-79"/>
                </a:rPr>
                <a:t>Consider use of joint branding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E46B059-B041-F611-1A93-1756067C6176}"/>
                </a:ext>
              </a:extLst>
            </p:cNvPr>
            <p:cNvCxnSpPr/>
            <p:nvPr/>
          </p:nvCxnSpPr>
          <p:spPr>
            <a:xfrm>
              <a:off x="8752114" y="5172972"/>
              <a:ext cx="653143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A3A3953-B38E-0B3E-DA88-625DFEC7B225}"/>
              </a:ext>
            </a:extLst>
          </p:cNvPr>
          <p:cNvGrpSpPr/>
          <p:nvPr/>
        </p:nvGrpSpPr>
        <p:grpSpPr>
          <a:xfrm>
            <a:off x="1340903" y="6897709"/>
            <a:ext cx="16121881" cy="1960024"/>
            <a:chOff x="1340903" y="6897709"/>
            <a:chExt cx="16121881" cy="1960024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148E49B6-E4DC-504D-4C7E-8E67DD8D090B}"/>
                </a:ext>
              </a:extLst>
            </p:cNvPr>
            <p:cNvSpPr/>
            <p:nvPr/>
          </p:nvSpPr>
          <p:spPr>
            <a:xfrm>
              <a:off x="1340903" y="7158443"/>
              <a:ext cx="7199485" cy="1519570"/>
            </a:xfrm>
            <a:prstGeom prst="roundRect">
              <a:avLst>
                <a:gd name="adj" fmla="val 14160"/>
              </a:avLst>
            </a:prstGeom>
            <a:solidFill>
              <a:srgbClr val="2771AD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Gill Sans SemiBold" panose="020B0502020104020203" pitchFamily="34" charset="-79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34714E7-C55D-4BB2-B9EE-64E609B7DB05}"/>
                </a:ext>
              </a:extLst>
            </p:cNvPr>
            <p:cNvSpPr txBox="1"/>
            <p:nvPr/>
          </p:nvSpPr>
          <p:spPr>
            <a:xfrm>
              <a:off x="9568687" y="6897709"/>
              <a:ext cx="7894097" cy="19600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8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To include senior management endorsement and statement on the local performance situation/importance e.g. from TOC MD, RMD </a:t>
              </a:r>
              <a:endParaRPr lang="en-US" sz="2800" b="1" dirty="0">
                <a:solidFill>
                  <a:schemeClr val="bg1"/>
                </a:solidFill>
                <a:latin typeface="Gill Sans SemiBold" panose="020B0502020104020203" pitchFamily="34" charset="-79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DB7EFB6-8526-9B4A-627D-A1804F6FCFC3}"/>
                </a:ext>
              </a:extLst>
            </p:cNvPr>
            <p:cNvSpPr txBox="1"/>
            <p:nvPr/>
          </p:nvSpPr>
          <p:spPr>
            <a:xfrm>
              <a:off x="1648693" y="7625841"/>
              <a:ext cx="658390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Gill Sans" panose="020B0502020104020203" pitchFamily="34" charset="-79"/>
                  <a:cs typeface="Gill Sans" panose="020B0502020104020203" pitchFamily="34" charset="-79"/>
                </a:rPr>
                <a:t>Introductory Slide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6999A74-E125-FE73-B4DC-9B794C7C92F6}"/>
                </a:ext>
              </a:extLst>
            </p:cNvPr>
            <p:cNvCxnSpPr/>
            <p:nvPr/>
          </p:nvCxnSpPr>
          <p:spPr>
            <a:xfrm>
              <a:off x="8752114" y="7937943"/>
              <a:ext cx="653143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324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AB648E2-0821-BE7F-366C-A9620A2DEE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8288000" cy="1035661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A7E1692-D30F-6A10-00F2-AE5E9C2CC134}"/>
              </a:ext>
            </a:extLst>
          </p:cNvPr>
          <p:cNvSpPr/>
          <p:nvPr/>
        </p:nvSpPr>
        <p:spPr>
          <a:xfrm>
            <a:off x="-195942" y="-101831"/>
            <a:ext cx="18971108" cy="10490662"/>
          </a:xfrm>
          <a:prstGeom prst="rect">
            <a:avLst/>
          </a:prstGeom>
          <a:solidFill>
            <a:srgbClr val="63C2CC">
              <a:alpha val="5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D979283A-9D60-EEFD-72F3-6398B6C54E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800" y="914401"/>
            <a:ext cx="8267700" cy="8458200"/>
          </a:xfrm>
          <a:ln w="76200">
            <a:solidFill>
              <a:schemeClr val="bg1"/>
            </a:solidFill>
          </a:ln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341793B-F321-D233-C444-4C43B95C2DD7}"/>
              </a:ext>
            </a:extLst>
          </p:cNvPr>
          <p:cNvSpPr/>
          <p:nvPr/>
        </p:nvSpPr>
        <p:spPr>
          <a:xfrm>
            <a:off x="7750008" y="2943225"/>
            <a:ext cx="8517102" cy="4400550"/>
          </a:xfrm>
          <a:prstGeom prst="roundRect">
            <a:avLst>
              <a:gd name="adj" fmla="val 17100"/>
            </a:avLst>
          </a:prstGeom>
          <a:solidFill>
            <a:srgbClr val="2771AD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77C8CB-0C42-DCE6-0245-921DD0B3EFA4}"/>
              </a:ext>
            </a:extLst>
          </p:cNvPr>
          <p:cNvSpPr txBox="1"/>
          <p:nvPr/>
        </p:nvSpPr>
        <p:spPr>
          <a:xfrm>
            <a:off x="7487469" y="4635669"/>
            <a:ext cx="877964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Delivery Methods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6BDFA7A-F91C-A163-3112-D23157D4F25B}"/>
              </a:ext>
            </a:extLst>
          </p:cNvPr>
          <p:cNvSpPr/>
          <p:nvPr/>
        </p:nvSpPr>
        <p:spPr>
          <a:xfrm>
            <a:off x="14869258" y="2093585"/>
            <a:ext cx="2037175" cy="203717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446C1DC-66E9-689F-2546-9D38C31E9070}"/>
              </a:ext>
            </a:extLst>
          </p:cNvPr>
          <p:cNvSpPr/>
          <p:nvPr/>
        </p:nvSpPr>
        <p:spPr>
          <a:xfrm>
            <a:off x="14666058" y="2102775"/>
            <a:ext cx="868345" cy="868345"/>
          </a:xfrm>
          <a:prstGeom prst="ellipse">
            <a:avLst/>
          </a:prstGeom>
          <a:solidFill>
            <a:srgbClr val="349B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D3CE5B3-C4CB-B379-EE59-64855DE49055}"/>
              </a:ext>
            </a:extLst>
          </p:cNvPr>
          <p:cNvSpPr/>
          <p:nvPr/>
        </p:nvSpPr>
        <p:spPr>
          <a:xfrm>
            <a:off x="16906433" y="1859918"/>
            <a:ext cx="314767" cy="314767"/>
          </a:xfrm>
          <a:prstGeom prst="ellipse">
            <a:avLst/>
          </a:prstGeom>
          <a:solidFill>
            <a:srgbClr val="2E8A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570341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AD7F08D-FB9B-4E42-62BD-E85B92E58F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2683" y="-133878"/>
            <a:ext cx="15347514" cy="106712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DA4512C-B25F-98EC-47BD-01221F4F94B4}"/>
              </a:ext>
            </a:extLst>
          </p:cNvPr>
          <p:cNvSpPr/>
          <p:nvPr/>
        </p:nvSpPr>
        <p:spPr>
          <a:xfrm>
            <a:off x="6683829" y="-239487"/>
            <a:ext cx="11952514" cy="10776857"/>
          </a:xfrm>
          <a:prstGeom prst="rect">
            <a:avLst/>
          </a:prstGeom>
          <a:solidFill>
            <a:srgbClr val="2E8AD3">
              <a:alpha val="77962"/>
            </a:srgb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AB6D9-6635-736A-9A0F-DA36D1F50748}"/>
              </a:ext>
            </a:extLst>
          </p:cNvPr>
          <p:cNvSpPr txBox="1"/>
          <p:nvPr/>
        </p:nvSpPr>
        <p:spPr>
          <a:xfrm>
            <a:off x="434532" y="770389"/>
            <a:ext cx="651780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2E8AD3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Led by local managers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83003C-C929-A69E-AFA8-B48D4A32467C}"/>
              </a:ext>
            </a:extLst>
          </p:cNvPr>
          <p:cNvSpPr txBox="1"/>
          <p:nvPr/>
        </p:nvSpPr>
        <p:spPr>
          <a:xfrm>
            <a:off x="434532" y="1564572"/>
            <a:ext cx="550180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</a:rPr>
              <a:t>Training to be led by local functional managers (not training team), to show line-management commitment.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99C83C-1CF5-6296-3C25-118572F3124A}"/>
              </a:ext>
            </a:extLst>
          </p:cNvPr>
          <p:cNvSpPr txBox="1"/>
          <p:nvPr/>
        </p:nvSpPr>
        <p:spPr>
          <a:xfrm>
            <a:off x="7206865" y="1564572"/>
            <a:ext cx="9806587" cy="40172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effectLst/>
                <a:latin typeface="Gill Sans SemiBold" panose="020B0502020104020203" pitchFamily="34" charset="-79"/>
                <a:ea typeface="Times New Roman" panose="02020603050405020304" pitchFamily="18" charset="0"/>
                <a:cs typeface="Gill Sans SemiBold" panose="020B0502020104020203" pitchFamily="34" charset="-79"/>
              </a:rPr>
              <a:t>Cross-functional training of benefit when different teams/roles routinely work very closely together. Give better appreciation of how their actions impact on others.</a:t>
            </a:r>
            <a:br>
              <a:rPr lang="en-GB" sz="2800" b="1" kern="100" dirty="0">
                <a:solidFill>
                  <a:schemeClr val="bg1"/>
                </a:solidFill>
                <a:effectLst/>
                <a:latin typeface="Gill Sans SemiBold" panose="020B0502020104020203" pitchFamily="34" charset="-79"/>
                <a:ea typeface="Times New Roman" panose="02020603050405020304" pitchFamily="18" charset="0"/>
                <a:cs typeface="Gill Sans SemiBold" panose="020B0502020104020203" pitchFamily="34" charset="-79"/>
              </a:rPr>
            </a:br>
            <a:br>
              <a:rPr lang="en-GB" sz="2800" b="1" kern="100" dirty="0">
                <a:solidFill>
                  <a:schemeClr val="bg1"/>
                </a:solidFill>
                <a:effectLst/>
                <a:latin typeface="Gill Sans SemiBold" panose="020B0502020104020203" pitchFamily="34" charset="-79"/>
                <a:ea typeface="Times New Roman" panose="02020603050405020304" pitchFamily="18" charset="0"/>
                <a:cs typeface="Gill Sans SemiBold" panose="020B0502020104020203" pitchFamily="34" charset="-79"/>
              </a:rPr>
            </a:br>
            <a:r>
              <a:rPr lang="en-GB" sz="2800" b="1" kern="100" dirty="0">
                <a:solidFill>
                  <a:schemeClr val="bg1"/>
                </a:solidFill>
                <a:effectLst/>
                <a:latin typeface="Gill Sans SemiBold" panose="020B0502020104020203" pitchFamily="34" charset="-79"/>
                <a:ea typeface="Times New Roman" panose="02020603050405020304" pitchFamily="18" charset="0"/>
                <a:cs typeface="Gill Sans SemiBold" panose="020B0502020104020203" pitchFamily="34" charset="-79"/>
              </a:rPr>
              <a:t>Formats include:</a:t>
            </a:r>
          </a:p>
          <a:p>
            <a:pPr marL="971550" lvl="1" indent="-514350">
              <a:lnSpc>
                <a:spcPct val="115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GB" sz="2400" kern="100" dirty="0">
                <a:solidFill>
                  <a:schemeClr val="bg1"/>
                </a:solidFill>
                <a:effectLst/>
                <a:latin typeface="Gill Sans" panose="020B0502020104020203" pitchFamily="34" charset="-79"/>
                <a:ea typeface="Times New Roman" panose="02020603050405020304" pitchFamily="18" charset="0"/>
                <a:cs typeface="Gill Sans" panose="020B0502020104020203" pitchFamily="34" charset="-79"/>
              </a:rPr>
              <a:t>Different roles together for common briefing session of all related videos</a:t>
            </a:r>
          </a:p>
          <a:p>
            <a:pPr marL="971550" lvl="1" indent="-514350">
              <a:lnSpc>
                <a:spcPct val="115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GB" sz="2400" kern="100" dirty="0">
                <a:solidFill>
                  <a:schemeClr val="bg1"/>
                </a:solidFill>
                <a:effectLst/>
                <a:latin typeface="Gill Sans" panose="020B0502020104020203" pitchFamily="34" charset="-79"/>
                <a:ea typeface="Times New Roman" panose="02020603050405020304" pitchFamily="18" charset="0"/>
                <a:cs typeface="Gill Sans" panose="020B0502020104020203" pitchFamily="34" charset="-79"/>
              </a:rPr>
              <a:t>Single-role groups viewing other functional videos</a:t>
            </a:r>
          </a:p>
        </p:txBody>
      </p:sp>
      <p:pic>
        <p:nvPicPr>
          <p:cNvPr id="14" name="Picture Placeholder 3">
            <a:extLst>
              <a:ext uri="{FF2B5EF4-FFF2-40B4-BE49-F238E27FC236}">
                <a16:creationId xmlns:a16="http://schemas.microsoft.com/office/drawing/2014/main" id="{E46055DB-2395-27D9-6CFD-7DF0E032AC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532" y="3810000"/>
            <a:ext cx="5553899" cy="5681869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B840EF7-B51B-356E-B5F4-07CB1375E8CE}"/>
              </a:ext>
            </a:extLst>
          </p:cNvPr>
          <p:cNvSpPr txBox="1"/>
          <p:nvPr/>
        </p:nvSpPr>
        <p:spPr>
          <a:xfrm>
            <a:off x="7206865" y="5958339"/>
            <a:ext cx="9873342" cy="2633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Using “Post-it” notes etc and through discussions Briefers to generate: </a:t>
            </a:r>
          </a:p>
          <a:p>
            <a:pPr marL="971550" lvl="1" indent="-514350">
              <a:lnSpc>
                <a:spcPct val="115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GB" sz="2400" kern="1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actions from their team members to improve performance</a:t>
            </a:r>
          </a:p>
          <a:p>
            <a:pPr marL="971550" lvl="1" indent="-514350">
              <a:lnSpc>
                <a:spcPct val="115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GB" sz="2400" kern="1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how these actions will be achieved</a:t>
            </a:r>
          </a:p>
          <a:p>
            <a:pPr marL="971550" lvl="1" indent="-514350">
              <a:lnSpc>
                <a:spcPct val="115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GB" sz="2400" kern="1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any associated “lead measure” analysis</a:t>
            </a:r>
          </a:p>
        </p:txBody>
      </p:sp>
    </p:spTree>
    <p:extLst>
      <p:ext uri="{BB962C8B-B14F-4D97-AF65-F5344CB8AC3E}">
        <p14:creationId xmlns:p14="http://schemas.microsoft.com/office/powerpoint/2010/main" val="180501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AD7F08D-FB9B-4E42-62BD-E85B92E58F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2683" y="-133878"/>
            <a:ext cx="15347514" cy="106712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DA4512C-B25F-98EC-47BD-01221F4F94B4}"/>
              </a:ext>
            </a:extLst>
          </p:cNvPr>
          <p:cNvSpPr/>
          <p:nvPr/>
        </p:nvSpPr>
        <p:spPr>
          <a:xfrm>
            <a:off x="6683829" y="-239487"/>
            <a:ext cx="11952514" cy="10776857"/>
          </a:xfrm>
          <a:prstGeom prst="rect">
            <a:avLst/>
          </a:prstGeom>
          <a:solidFill>
            <a:srgbClr val="2E8AD3">
              <a:alpha val="77962"/>
            </a:srgb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ill Sans SemiBold" panose="020B0502020104020203" pitchFamily="34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7AB6D9-6635-736A-9A0F-DA36D1F50748}"/>
              </a:ext>
            </a:extLst>
          </p:cNvPr>
          <p:cNvSpPr txBox="1"/>
          <p:nvPr/>
        </p:nvSpPr>
        <p:spPr>
          <a:xfrm>
            <a:off x="650959" y="740632"/>
            <a:ext cx="651780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2E8AD3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In person </a:t>
            </a:r>
            <a:r>
              <a:rPr lang="en-US" sz="4400" b="1" dirty="0">
                <a:solidFill>
                  <a:srgbClr val="2E8AD3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delivery</a:t>
            </a:r>
            <a:endParaRPr lang="en-US" sz="4000" b="1" dirty="0">
              <a:solidFill>
                <a:srgbClr val="2E8AD3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83003C-C929-A69E-AFA8-B48D4A32467C}"/>
              </a:ext>
            </a:extLst>
          </p:cNvPr>
          <p:cNvSpPr txBox="1"/>
          <p:nvPr/>
        </p:nvSpPr>
        <p:spPr>
          <a:xfrm>
            <a:off x="702094" y="1945652"/>
            <a:ext cx="572276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E8AD3"/>
                </a:solidFill>
                <a:latin typeface="Gill Sans SemiBold" panose="020B0502020104020203" pitchFamily="34" charset="-79"/>
              </a:rPr>
              <a:t>Sessions should be interactive and “in person” (not on Teams) to make use of discussion, rather than being a briefing.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99C83C-1CF5-6296-3C25-118572F3124A}"/>
              </a:ext>
            </a:extLst>
          </p:cNvPr>
          <p:cNvSpPr txBox="1"/>
          <p:nvPr/>
        </p:nvSpPr>
        <p:spPr>
          <a:xfrm>
            <a:off x="7282341" y="1670181"/>
            <a:ext cx="9806587" cy="2633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Trainers to contextualise videos using supporting discussions and real local scenarios:</a:t>
            </a:r>
          </a:p>
          <a:p>
            <a:pPr marL="971550" lvl="1" indent="-514350">
              <a:lnSpc>
                <a:spcPct val="115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GB" sz="2400" kern="1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Local challenges reflecting current issues</a:t>
            </a:r>
          </a:p>
          <a:p>
            <a:pPr marL="971550" lvl="1" indent="-514350">
              <a:lnSpc>
                <a:spcPct val="115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GB" sz="2400" kern="1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Relevant processes and methods of working</a:t>
            </a:r>
          </a:p>
          <a:p>
            <a:pPr marL="971550" lvl="1" indent="-514350">
              <a:lnSpc>
                <a:spcPct val="115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GB" sz="2400" kern="1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Resource disposition etc…</a:t>
            </a:r>
          </a:p>
        </p:txBody>
      </p:sp>
      <p:pic>
        <p:nvPicPr>
          <p:cNvPr id="14" name="Picture Placeholder 3">
            <a:extLst>
              <a:ext uri="{FF2B5EF4-FFF2-40B4-BE49-F238E27FC236}">
                <a16:creationId xmlns:a16="http://schemas.microsoft.com/office/drawing/2014/main" id="{E46055DB-2395-27D9-6CFD-7DF0E032AC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025" y="4197114"/>
            <a:ext cx="5553899" cy="5681869"/>
          </a:xfrm>
          <a:prstGeom prst="roundRect">
            <a:avLst>
              <a:gd name="adj" fmla="val 9985"/>
            </a:avLst>
          </a:prstGeom>
          <a:ln w="76200">
            <a:solidFill>
              <a:schemeClr val="bg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B840EF7-B51B-356E-B5F4-07CB1375E8CE}"/>
              </a:ext>
            </a:extLst>
          </p:cNvPr>
          <p:cNvSpPr txBox="1"/>
          <p:nvPr/>
        </p:nvSpPr>
        <p:spPr>
          <a:xfrm>
            <a:off x="7280900" y="5004756"/>
            <a:ext cx="9873342" cy="1610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To start hold a general discussions on:</a:t>
            </a:r>
          </a:p>
          <a:p>
            <a:pPr marL="971550" lvl="1" indent="-514350">
              <a:lnSpc>
                <a:spcPct val="115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GB" sz="2400" kern="1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What good performance looks like</a:t>
            </a:r>
          </a:p>
          <a:p>
            <a:pPr marL="971550" lvl="1" indent="-514350">
              <a:lnSpc>
                <a:spcPct val="115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GB" sz="2400" kern="1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What challenges and issues exist in the current operating environment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D8A4C4-80D2-D404-1E80-9221DEDCCFBA}"/>
              </a:ext>
            </a:extLst>
          </p:cNvPr>
          <p:cNvSpPr txBox="1"/>
          <p:nvPr/>
        </p:nvSpPr>
        <p:spPr>
          <a:xfrm>
            <a:off x="7280900" y="7316487"/>
            <a:ext cx="9416142" cy="2562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en-GB" sz="2800" b="1" kern="100" dirty="0">
                <a:solidFill>
                  <a:schemeClr val="bg1"/>
                </a:solidFill>
                <a:latin typeface="Gill Sans SemiBold" panose="020B0502020104020203" pitchFamily="34" charset="-79"/>
                <a:cs typeface="Gill Sans SemiBold" panose="020B0502020104020203" pitchFamily="34" charset="-79"/>
              </a:rPr>
              <a:t>Towards session end you could ask:</a:t>
            </a:r>
          </a:p>
          <a:p>
            <a:pPr marL="971550" lvl="1" indent="-514350">
              <a:lnSpc>
                <a:spcPct val="115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GB" sz="2400" kern="1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What could you/your team do differently to help performance?</a:t>
            </a:r>
          </a:p>
          <a:p>
            <a:pPr marL="971550" lvl="1" indent="-514350">
              <a:lnSpc>
                <a:spcPct val="115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GB" sz="2400" kern="100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What do you think should happen in (sample scenario) circumstances?</a:t>
            </a:r>
          </a:p>
          <a:p>
            <a:pPr marL="971550" lvl="1" indent="-514350">
              <a:lnSpc>
                <a:spcPct val="115000"/>
              </a:lnSpc>
              <a:spcAft>
                <a:spcPts val="800"/>
              </a:spcAft>
              <a:buFont typeface="+mj-lt"/>
              <a:buAutoNum type="alphaUcPeriod"/>
            </a:pPr>
            <a:endParaRPr lang="en-GB" sz="2400" kern="100" dirty="0">
              <a:solidFill>
                <a:schemeClr val="bg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246216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6365F96-9482-D1FA-17F8-F7B5799909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26709" y="0"/>
            <a:ext cx="18514709" cy="10287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A7E1692-D30F-6A10-00F2-AE5E9C2CC134}"/>
              </a:ext>
            </a:extLst>
          </p:cNvPr>
          <p:cNvSpPr/>
          <p:nvPr/>
        </p:nvSpPr>
        <p:spPr>
          <a:xfrm>
            <a:off x="-228845" y="-101831"/>
            <a:ext cx="18971108" cy="10490662"/>
          </a:xfrm>
          <a:prstGeom prst="rect">
            <a:avLst/>
          </a:prstGeom>
          <a:solidFill>
            <a:srgbClr val="63C2CC">
              <a:alpha val="5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D979283A-9D60-EEFD-72F3-6398B6C54E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7445" y="914401"/>
            <a:ext cx="8267700" cy="8458200"/>
          </a:xfrm>
          <a:ln w="76200">
            <a:solidFill>
              <a:schemeClr val="bg1"/>
            </a:solidFill>
          </a:ln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341793B-F321-D233-C444-4C43B95C2DD7}"/>
              </a:ext>
            </a:extLst>
          </p:cNvPr>
          <p:cNvSpPr/>
          <p:nvPr/>
        </p:nvSpPr>
        <p:spPr>
          <a:xfrm>
            <a:off x="739608" y="2943225"/>
            <a:ext cx="8517102" cy="4400550"/>
          </a:xfrm>
          <a:prstGeom prst="roundRect">
            <a:avLst>
              <a:gd name="adj" fmla="val 17100"/>
            </a:avLst>
          </a:prstGeom>
          <a:solidFill>
            <a:srgbClr val="2771AD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77C8CB-0C42-DCE6-0245-921DD0B3EFA4}"/>
              </a:ext>
            </a:extLst>
          </p:cNvPr>
          <p:cNvSpPr txBox="1"/>
          <p:nvPr/>
        </p:nvSpPr>
        <p:spPr>
          <a:xfrm>
            <a:off x="477069" y="4174004"/>
            <a:ext cx="877964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Gill Sans SemiBold" panose="020B0502020104020203" pitchFamily="34" charset="-79"/>
              </a:rPr>
              <a:t>Key Messages and</a:t>
            </a:r>
          </a:p>
          <a:p>
            <a:pPr algn="ctr"/>
            <a:r>
              <a:rPr lang="en-US" sz="6000" b="1" dirty="0">
                <a:solidFill>
                  <a:schemeClr val="bg1"/>
                </a:solidFill>
                <a:latin typeface="Gill Sans SemiBold" panose="020B0502020104020203" pitchFamily="34" charset="-79"/>
              </a:rPr>
              <a:t>Discussion Points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6BDFA7A-F91C-A163-3112-D23157D4F25B}"/>
              </a:ext>
            </a:extLst>
          </p:cNvPr>
          <p:cNvSpPr/>
          <p:nvPr/>
        </p:nvSpPr>
        <p:spPr>
          <a:xfrm>
            <a:off x="-36285" y="2028635"/>
            <a:ext cx="2037175" cy="203717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446C1DC-66E9-689F-2546-9D38C31E9070}"/>
              </a:ext>
            </a:extLst>
          </p:cNvPr>
          <p:cNvSpPr/>
          <p:nvPr/>
        </p:nvSpPr>
        <p:spPr>
          <a:xfrm>
            <a:off x="-226708" y="3197465"/>
            <a:ext cx="868345" cy="868345"/>
          </a:xfrm>
          <a:prstGeom prst="ellipse">
            <a:avLst/>
          </a:prstGeom>
          <a:solidFill>
            <a:srgbClr val="349B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D3CE5B3-C4CB-B379-EE59-64855DE49055}"/>
              </a:ext>
            </a:extLst>
          </p:cNvPr>
          <p:cNvSpPr/>
          <p:nvPr/>
        </p:nvSpPr>
        <p:spPr>
          <a:xfrm>
            <a:off x="1691299" y="2013780"/>
            <a:ext cx="314767" cy="314767"/>
          </a:xfrm>
          <a:prstGeom prst="ellipse">
            <a:avLst/>
          </a:prstGeom>
          <a:solidFill>
            <a:srgbClr val="2E8A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6618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699A08A8-7250-7F31-64C6-4B74187839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E86C5D0-2E3E-D409-4DFA-6435E9D914C9}"/>
              </a:ext>
            </a:extLst>
          </p:cNvPr>
          <p:cNvSpPr/>
          <p:nvPr/>
        </p:nvSpPr>
        <p:spPr>
          <a:xfrm>
            <a:off x="-228845" y="-101831"/>
            <a:ext cx="18971108" cy="10490662"/>
          </a:xfrm>
          <a:prstGeom prst="rect">
            <a:avLst/>
          </a:prstGeom>
          <a:solidFill>
            <a:srgbClr val="63C2CC">
              <a:alpha val="5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Gill Sans SemiBold" panose="020B0502020104020203" pitchFamily="34" charset="-79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2A645C-13DF-B706-BA6F-1C7A8014248A}"/>
              </a:ext>
            </a:extLst>
          </p:cNvPr>
          <p:cNvSpPr txBox="1"/>
          <p:nvPr/>
        </p:nvSpPr>
        <p:spPr>
          <a:xfrm>
            <a:off x="5344886" y="1035261"/>
            <a:ext cx="75982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4000" b="1" dirty="0">
                <a:solidFill>
                  <a:schemeClr val="bg1"/>
                </a:solidFill>
                <a:latin typeface="Gill Sans" panose="020B0502020104020203" pitchFamily="34" charset="-79"/>
                <a:cs typeface="Gill Sans" panose="020B0502020104020203" pitchFamily="34" charset="-79"/>
              </a:rPr>
              <a:t>What is performance?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1545AD-FD7D-8516-C8F5-BC16ACF2B34D}"/>
              </a:ext>
            </a:extLst>
          </p:cNvPr>
          <p:cNvSpPr txBox="1"/>
          <p:nvPr/>
        </p:nvSpPr>
        <p:spPr>
          <a:xfrm>
            <a:off x="4410956" y="2250682"/>
            <a:ext cx="946608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/>
                <a:latin typeface="Gill Sans SemiBold" panose="020B0502020104020203" pitchFamily="34" charset="-79"/>
              </a:rPr>
              <a:t>There’s more to performance than the Performanc</a:t>
            </a:r>
            <a:r>
              <a:rPr lang="en-US" sz="2800" b="1" dirty="0">
                <a:solidFill>
                  <a:schemeClr val="bg1"/>
                </a:solidFill>
                <a:latin typeface="Gill Sans SemiBold" panose="020B0502020104020203" pitchFamily="34" charset="-79"/>
              </a:rPr>
              <a:t>e Regime and the Delay Attribution budgets.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4DF7444-4D81-8FA5-940D-96C20E4BD13C}"/>
              </a:ext>
            </a:extLst>
          </p:cNvPr>
          <p:cNvGrpSpPr/>
          <p:nvPr/>
        </p:nvGrpSpPr>
        <p:grpSpPr>
          <a:xfrm>
            <a:off x="2703280" y="3802917"/>
            <a:ext cx="5888970" cy="3913441"/>
            <a:chOff x="2703280" y="3802917"/>
            <a:chExt cx="5888970" cy="3913441"/>
          </a:xfrm>
        </p:grpSpPr>
        <p:sp>
          <p:nvSpPr>
            <p:cNvPr id="16" name="Rectangle: Rounded Corners 6">
              <a:extLst>
                <a:ext uri="{FF2B5EF4-FFF2-40B4-BE49-F238E27FC236}">
                  <a16:creationId xmlns:a16="http://schemas.microsoft.com/office/drawing/2014/main" id="{2FA10592-61BC-EF81-311A-C971BA5295AB}"/>
                </a:ext>
              </a:extLst>
            </p:cNvPr>
            <p:cNvSpPr/>
            <p:nvPr/>
          </p:nvSpPr>
          <p:spPr>
            <a:xfrm>
              <a:off x="2703280" y="3802917"/>
              <a:ext cx="5888970" cy="3913441"/>
            </a:xfrm>
            <a:prstGeom prst="roundRect">
              <a:avLst>
                <a:gd name="adj" fmla="val 11614"/>
              </a:avLst>
            </a:prstGeom>
            <a:solidFill>
              <a:srgbClr val="2E8AD3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chemeClr val="accent3"/>
                </a:solidFill>
                <a:latin typeface="Gill Sans SemiBold" panose="020B0502020104020203" pitchFamily="34" charset="-79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C6EC162-07A5-7F61-D9A1-9C2955FD6F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33514" y="5633374"/>
              <a:ext cx="1628503" cy="0"/>
            </a:xfrm>
            <a:prstGeom prst="line">
              <a:avLst/>
            </a:prstGeom>
            <a:ln w="28575" cap="rnd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3CD9019-B471-42CB-9B8C-67274117196B}"/>
                </a:ext>
              </a:extLst>
            </p:cNvPr>
            <p:cNvSpPr txBox="1"/>
            <p:nvPr/>
          </p:nvSpPr>
          <p:spPr>
            <a:xfrm>
              <a:off x="3290535" y="6207528"/>
              <a:ext cx="4714461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The prevention of incidents across the rail network.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FC38516-D7EC-1B7F-2A0D-3D5FD7FC1356}"/>
                </a:ext>
              </a:extLst>
            </p:cNvPr>
            <p:cNvSpPr txBox="1"/>
            <p:nvPr/>
          </p:nvSpPr>
          <p:spPr>
            <a:xfrm>
              <a:off x="3290535" y="4160067"/>
              <a:ext cx="4714461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Prevention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32EF7A4-AD9F-AC20-C502-BA2CE4C2E4A0}"/>
              </a:ext>
            </a:extLst>
          </p:cNvPr>
          <p:cNvGrpSpPr/>
          <p:nvPr/>
        </p:nvGrpSpPr>
        <p:grpSpPr>
          <a:xfrm>
            <a:off x="9787133" y="3802916"/>
            <a:ext cx="5888970" cy="3913441"/>
            <a:chOff x="9787133" y="3802916"/>
            <a:chExt cx="5888970" cy="3913441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5ACF75D3-0640-A629-DE0E-030CD3B57230}"/>
                </a:ext>
              </a:extLst>
            </p:cNvPr>
            <p:cNvSpPr/>
            <p:nvPr/>
          </p:nvSpPr>
          <p:spPr>
            <a:xfrm>
              <a:off x="9787133" y="3802916"/>
              <a:ext cx="5888970" cy="3913441"/>
            </a:xfrm>
            <a:prstGeom prst="roundRect">
              <a:avLst>
                <a:gd name="adj" fmla="val 11614"/>
              </a:avLst>
            </a:prstGeom>
            <a:solidFill>
              <a:srgbClr val="2771AD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rgbClr val="2771AD"/>
                </a:solidFill>
                <a:latin typeface="Gill Sans SemiBold" panose="020B0502020104020203" pitchFamily="34" charset="-79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BC07A00-2B92-2728-FEE6-3E176A6A32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917367" y="5633374"/>
              <a:ext cx="1628503" cy="0"/>
            </a:xfrm>
            <a:prstGeom prst="line">
              <a:avLst/>
            </a:prstGeom>
            <a:ln w="28575" cap="rnd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7AF0E04-8988-FF40-EBBF-452D5700E2CF}"/>
                </a:ext>
              </a:extLst>
            </p:cNvPr>
            <p:cNvSpPr txBox="1"/>
            <p:nvPr/>
          </p:nvSpPr>
          <p:spPr>
            <a:xfrm>
              <a:off x="10044401" y="6207528"/>
              <a:ext cx="5374434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Gill Sans SemiBold" panose="020B0502020104020203" pitchFamily="34" charset="-79"/>
                </a:rPr>
                <a:t>The mitigation of incidents when</a:t>
              </a:r>
            </a:p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Gill Sans SemiBold" panose="020B0502020104020203" pitchFamily="34" charset="-79"/>
                </a:rPr>
                <a:t>they do occur.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DCB3436-27DF-C8B9-F476-5F0AF36C616B}"/>
                </a:ext>
              </a:extLst>
            </p:cNvPr>
            <p:cNvSpPr txBox="1"/>
            <p:nvPr/>
          </p:nvSpPr>
          <p:spPr>
            <a:xfrm>
              <a:off x="10374388" y="4268924"/>
              <a:ext cx="4714461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effectLst/>
                  <a:latin typeface="Gill Sans SemiBold" panose="020B0502020104020203" pitchFamily="34" charset="-79"/>
                </a:rPr>
                <a:t>Mitigation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20C071CC-3405-3F57-FDA4-955777E13B29}"/>
              </a:ext>
            </a:extLst>
          </p:cNvPr>
          <p:cNvSpPr txBox="1"/>
          <p:nvPr/>
        </p:nvSpPr>
        <p:spPr>
          <a:xfrm>
            <a:off x="5484444" y="8396249"/>
            <a:ext cx="731911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/>
                <a:latin typeface="Gill Sans" panose="020B0502020104020203" pitchFamily="34" charset="-79"/>
                <a:cs typeface="Gill Sans" panose="020B0502020104020203" pitchFamily="34" charset="-79"/>
              </a:rPr>
              <a:t>Ask: </a:t>
            </a:r>
            <a:r>
              <a:rPr lang="en-US" sz="2800" b="1" dirty="0">
                <a:solidFill>
                  <a:schemeClr val="bg1"/>
                </a:solidFill>
                <a:effectLst/>
                <a:latin typeface="Gill Sans SemiBold" panose="020B0502020104020203" pitchFamily="34" charset="-79"/>
              </a:rPr>
              <a:t>How do you help with prevention and mitigation in your role?</a:t>
            </a:r>
            <a:endParaRPr lang="en-US" sz="2800" b="1" dirty="0">
              <a:solidFill>
                <a:schemeClr val="bg1"/>
              </a:solidFill>
              <a:latin typeface="Gill Sans SemiBold" panose="020B05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3976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79B3E1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1795</TotalTime>
  <Words>1486</Words>
  <Application>Microsoft Macintosh PowerPoint</Application>
  <PresentationFormat>Custom</PresentationFormat>
  <Paragraphs>175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Aptos</vt:lpstr>
      <vt:lpstr>Arial</vt:lpstr>
      <vt:lpstr>Gill Sans</vt:lpstr>
      <vt:lpstr>Gill Sans SemiBold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Andika</dc:creator>
  <cp:lastModifiedBy>Steve Cranston</cp:lastModifiedBy>
  <cp:revision>82</cp:revision>
  <dcterms:created xsi:type="dcterms:W3CDTF">2025-07-30T01:26:02Z</dcterms:created>
  <dcterms:modified xsi:type="dcterms:W3CDTF">2025-11-24T12:57:45Z</dcterms:modified>
</cp:coreProperties>
</file>