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handoutMasterIdLst>
    <p:handoutMasterId r:id="rId18"/>
  </p:handoutMasterIdLst>
  <p:sldIdLst>
    <p:sldId id="260" r:id="rId2"/>
    <p:sldId id="258" r:id="rId3"/>
    <p:sldId id="276" r:id="rId4"/>
    <p:sldId id="262" r:id="rId5"/>
    <p:sldId id="259" r:id="rId6"/>
    <p:sldId id="264" r:id="rId7"/>
    <p:sldId id="277" r:id="rId8"/>
    <p:sldId id="278" r:id="rId9"/>
    <p:sldId id="269" r:id="rId10"/>
    <p:sldId id="270" r:id="rId11"/>
    <p:sldId id="267" r:id="rId12"/>
    <p:sldId id="265" r:id="rId13"/>
    <p:sldId id="266" r:id="rId14"/>
    <p:sldId id="271" r:id="rId15"/>
    <p:sldId id="273" r:id="rId16"/>
    <p:sldId id="279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42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customXml" Target="../customXml/item4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246\Downloads\nrt-yearbook-2010-11%20(1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246\Downloads\nrt-yearbook-2010-11%20(1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246\Downloads\nrt-yearbook-2010-11%20(1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27190511442553E-2"/>
          <c:y val="4.0509483484375781E-2"/>
          <c:w val="0.91919279320854164"/>
          <c:h val="0.82090783935026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</c:spPr>
          <c:invertIfNegative val="0"/>
          <c:dPt>
            <c:idx val="2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1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3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4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5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6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7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8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9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4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5"/>
            <c:invertIfNegative val="0"/>
            <c:bubble3D val="0"/>
            <c:spPr>
              <a:solidFill>
                <a:srgbClr val="00B0F0"/>
              </a:solidFill>
            </c:spPr>
          </c:dPt>
          <c:cat>
            <c:strRef>
              <c:f>'Chart 1.2b'!$A$30:$A$65</c:f>
              <c:strCache>
                <c:ptCount val="36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1985-86</c:v>
                </c:pt>
                <c:pt idx="11">
                  <c:v>1986-87</c:v>
                </c:pt>
                <c:pt idx="12">
                  <c:v>1987-88</c:v>
                </c:pt>
                <c:pt idx="13">
                  <c:v>1988-89</c:v>
                </c:pt>
                <c:pt idx="14">
                  <c:v>1989-90</c:v>
                </c:pt>
                <c:pt idx="15">
                  <c:v>1990-91</c:v>
                </c:pt>
                <c:pt idx="16">
                  <c:v>1991-92</c:v>
                </c:pt>
                <c:pt idx="17">
                  <c:v>1992-93</c:v>
                </c:pt>
                <c:pt idx="18">
                  <c:v>1993-94</c:v>
                </c:pt>
                <c:pt idx="19">
                  <c:v>1994-95</c:v>
                </c:pt>
                <c:pt idx="20">
                  <c:v>1995-96</c:v>
                </c:pt>
                <c:pt idx="21">
                  <c:v>1996-97</c:v>
                </c:pt>
                <c:pt idx="22">
                  <c:v>1997-98</c:v>
                </c:pt>
                <c:pt idx="23">
                  <c:v>1998-99</c:v>
                </c:pt>
                <c:pt idx="24">
                  <c:v>1999-00</c:v>
                </c:pt>
                <c:pt idx="25">
                  <c:v>2000-01</c:v>
                </c:pt>
                <c:pt idx="26">
                  <c:v>2001-02</c:v>
                </c:pt>
                <c:pt idx="27">
                  <c:v>2002-03</c:v>
                </c:pt>
                <c:pt idx="28">
                  <c:v>2003-04</c:v>
                </c:pt>
                <c:pt idx="29">
                  <c:v>2004-05</c:v>
                </c:pt>
                <c:pt idx="30">
                  <c:v>2005-06</c:v>
                </c:pt>
                <c:pt idx="31">
                  <c:v>2006-07</c:v>
                </c:pt>
                <c:pt idx="32">
                  <c:v>2007-08</c:v>
                </c:pt>
                <c:pt idx="33">
                  <c:v>2008-09</c:v>
                </c:pt>
                <c:pt idx="34">
                  <c:v>2009-10</c:v>
                </c:pt>
                <c:pt idx="35">
                  <c:v>2010-11 r,p</c:v>
                </c:pt>
              </c:strCache>
            </c:strRef>
          </c:cat>
          <c:val>
            <c:numRef>
              <c:f>'Chart 1.2b'!$B$30:$B$65</c:f>
              <c:numCache>
                <c:formatCode>#,##0</c:formatCode>
                <c:ptCount val="36"/>
                <c:pt idx="0">
                  <c:v>730</c:v>
                </c:pt>
                <c:pt idx="1">
                  <c:v>702</c:v>
                </c:pt>
                <c:pt idx="2">
                  <c:v>702</c:v>
                </c:pt>
                <c:pt idx="3">
                  <c:v>724</c:v>
                </c:pt>
                <c:pt idx="4">
                  <c:v>748</c:v>
                </c:pt>
                <c:pt idx="5">
                  <c:v>760</c:v>
                </c:pt>
                <c:pt idx="6">
                  <c:v>719</c:v>
                </c:pt>
                <c:pt idx="7">
                  <c:v>630</c:v>
                </c:pt>
                <c:pt idx="8">
                  <c:v>694</c:v>
                </c:pt>
                <c:pt idx="9">
                  <c:v>702</c:v>
                </c:pt>
                <c:pt idx="10">
                  <c:v>686</c:v>
                </c:pt>
                <c:pt idx="11">
                  <c:v>737.89499999999998</c:v>
                </c:pt>
                <c:pt idx="12">
                  <c:v>798.36399999999946</c:v>
                </c:pt>
                <c:pt idx="13">
                  <c:v>822.00199999999938</c:v>
                </c:pt>
                <c:pt idx="14">
                  <c:v>812.01499999999999</c:v>
                </c:pt>
                <c:pt idx="15">
                  <c:v>809.62099999999998</c:v>
                </c:pt>
                <c:pt idx="16">
                  <c:v>791.81799999999907</c:v>
                </c:pt>
                <c:pt idx="17">
                  <c:v>769.73500000000001</c:v>
                </c:pt>
                <c:pt idx="18">
                  <c:v>740.06099999999947</c:v>
                </c:pt>
                <c:pt idx="19">
                  <c:v>735.05301599999996</c:v>
                </c:pt>
                <c:pt idx="20">
                  <c:v>761.230009</c:v>
                </c:pt>
                <c:pt idx="21">
                  <c:v>801.36496999999895</c:v>
                </c:pt>
                <c:pt idx="22">
                  <c:v>845.66300000000001</c:v>
                </c:pt>
                <c:pt idx="23">
                  <c:v>891.88738599999999</c:v>
                </c:pt>
                <c:pt idx="24">
                  <c:v>930.98012199999948</c:v>
                </c:pt>
                <c:pt idx="25">
                  <c:v>956.56595499999946</c:v>
                </c:pt>
                <c:pt idx="26">
                  <c:v>959.57369100000005</c:v>
                </c:pt>
                <c:pt idx="27">
                  <c:v>975.51112599999908</c:v>
                </c:pt>
                <c:pt idx="28">
                  <c:v>1011.722938</c:v>
                </c:pt>
                <c:pt idx="29">
                  <c:v>1039.5188755846541</c:v>
                </c:pt>
                <c:pt idx="30">
                  <c:v>1076.4553945890734</c:v>
                </c:pt>
                <c:pt idx="31">
                  <c:v>1144.9866702920681</c:v>
                </c:pt>
                <c:pt idx="32">
                  <c:v>1218.0657660422398</c:v>
                </c:pt>
                <c:pt idx="33">
                  <c:v>1266.4794056767519</c:v>
                </c:pt>
                <c:pt idx="34">
                  <c:v>1257.8720729575607</c:v>
                </c:pt>
                <c:pt idx="35">
                  <c:v>1353.7773071136801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3855080"/>
        <c:axId val="353858608"/>
      </c:barChart>
      <c:catAx>
        <c:axId val="353855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353858608"/>
        <c:crosses val="autoZero"/>
        <c:auto val="1"/>
        <c:lblAlgn val="ctr"/>
        <c:lblOffset val="100"/>
        <c:noMultiLvlLbl val="0"/>
      </c:catAx>
      <c:valAx>
        <c:axId val="353858608"/>
        <c:scaling>
          <c:orientation val="minMax"/>
          <c:max val="14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solidFill>
                  <a:schemeClr val="bg1"/>
                </a:solidFill>
              </a:defRPr>
            </a:pPr>
            <a:endParaRPr lang="en-US"/>
          </a:p>
        </c:txPr>
        <c:crossAx val="353855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spPr>
            <a:ln w="107950">
              <a:solidFill>
                <a:schemeClr val="bg1"/>
              </a:solidFill>
              <a:prstDash val="solid"/>
            </a:ln>
          </c:spPr>
          <c:marker>
            <c:symbol val="none"/>
          </c:marker>
          <c:cat>
            <c:strRef>
              <c:f>'Table 6.3'!$A$6:$A$10</c:f>
              <c:strCache>
                <c:ptCount val="5"/>
                <c:pt idx="0">
                  <c:v>2006-07</c:v>
                </c:pt>
                <c:pt idx="1">
                  <c:v>2007-08</c:v>
                </c:pt>
                <c:pt idx="2">
                  <c:v>2008-09</c:v>
                </c:pt>
                <c:pt idx="3">
                  <c:v>2009-10</c:v>
                </c:pt>
                <c:pt idx="4">
                  <c:v>2010-11</c:v>
                </c:pt>
              </c:strCache>
            </c:strRef>
          </c:cat>
          <c:val>
            <c:numRef>
              <c:f>'Table 6.3'!$B$6:$B$10</c:f>
              <c:numCache>
                <c:formatCode>0</c:formatCode>
                <c:ptCount val="5"/>
                <c:pt idx="0">
                  <c:v>805.50409694619611</c:v>
                </c:pt>
                <c:pt idx="1">
                  <c:v>587.42721411983246</c:v>
                </c:pt>
                <c:pt idx="2">
                  <c:v>478.26525493885225</c:v>
                </c:pt>
                <c:pt idx="3">
                  <c:v>459.62755794183386</c:v>
                </c:pt>
                <c:pt idx="4">
                  <c:v>364.78853529666463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3853512"/>
        <c:axId val="353854296"/>
      </c:lineChart>
      <c:catAx>
        <c:axId val="353853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53854296"/>
        <c:crosses val="autoZero"/>
        <c:auto val="1"/>
        <c:lblAlgn val="ctr"/>
        <c:lblOffset val="100"/>
        <c:noMultiLvlLbl val="0"/>
      </c:catAx>
      <c:valAx>
        <c:axId val="35385429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35385351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 b="1">
          <a:solidFill>
            <a:schemeClr val="bg1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35192451576172E-2"/>
          <c:y val="4.4066096796266309E-2"/>
          <c:w val="0.9181353251801917"/>
          <c:h val="0.71137289745396615"/>
        </c:manualLayout>
      </c:layout>
      <c:lineChart>
        <c:grouping val="standard"/>
        <c:varyColors val="0"/>
        <c:ser>
          <c:idx val="0"/>
          <c:order val="0"/>
          <c:spPr>
            <a:ln w="104775">
              <a:solidFill>
                <a:schemeClr val="bg1"/>
              </a:solidFill>
            </a:ln>
          </c:spPr>
          <c:marker>
            <c:symbol val="none"/>
          </c:marker>
          <c:cat>
            <c:multiLvlStrRef>
              <c:f>'Table 6.1a'!$A$6:$B$16</c:f>
              <c:multiLvlStrCache>
                <c:ptCount val="11"/>
                <c:lvl>
                  <c:pt idx="0">
                    <c:v>Q2</c:v>
                  </c:pt>
                  <c:pt idx="1">
                    <c:v>Q1</c:v>
                  </c:pt>
                  <c:pt idx="2">
                    <c:v>Q1</c:v>
                  </c:pt>
                  <c:pt idx="3">
                    <c:v>Q1</c:v>
                  </c:pt>
                  <c:pt idx="4">
                    <c:v>Q1</c:v>
                  </c:pt>
                  <c:pt idx="5">
                    <c:v>Q1</c:v>
                  </c:pt>
                  <c:pt idx="6">
                    <c:v>Q1</c:v>
                  </c:pt>
                  <c:pt idx="7">
                    <c:v>Q1</c:v>
                  </c:pt>
                  <c:pt idx="8">
                    <c:v>Q1</c:v>
                  </c:pt>
                  <c:pt idx="9">
                    <c:v>Q1</c:v>
                  </c:pt>
                  <c:pt idx="10">
                    <c:v>Q1</c:v>
                  </c:pt>
                </c:lvl>
                <c:lvl>
                  <c:pt idx="0">
                    <c:v>2000-01</c:v>
                  </c:pt>
                  <c:pt idx="1">
                    <c:v>2001-02 </c:v>
                  </c:pt>
                  <c:pt idx="2">
                    <c:v>2002-03</c:v>
                  </c:pt>
                  <c:pt idx="3">
                    <c:v>2003-04</c:v>
                  </c:pt>
                  <c:pt idx="4">
                    <c:v>2004-05</c:v>
                  </c:pt>
                  <c:pt idx="5">
                    <c:v>2005-06</c:v>
                  </c:pt>
                  <c:pt idx="6">
                    <c:v>2006-07</c:v>
                  </c:pt>
                  <c:pt idx="7">
                    <c:v>2007-08</c:v>
                  </c:pt>
                  <c:pt idx="8">
                    <c:v>2008-09</c:v>
                  </c:pt>
                  <c:pt idx="9">
                    <c:v>2009-10</c:v>
                  </c:pt>
                  <c:pt idx="10">
                    <c:v>2010-11</c:v>
                  </c:pt>
                </c:lvl>
              </c:multiLvlStrCache>
            </c:multiLvlStrRef>
          </c:cat>
          <c:val>
            <c:numRef>
              <c:f>'Table 6.1a'!$C$6:$C$16</c:f>
              <c:numCache>
                <c:formatCode>0.00</c:formatCode>
                <c:ptCount val="11"/>
                <c:pt idx="0" formatCode="General">
                  <c:v>20.67</c:v>
                </c:pt>
                <c:pt idx="1">
                  <c:v>20.130000000000024</c:v>
                </c:pt>
                <c:pt idx="2">
                  <c:v>19.670000000000005</c:v>
                </c:pt>
                <c:pt idx="3">
                  <c:v>19.350000000000001</c:v>
                </c:pt>
                <c:pt idx="4">
                  <c:v>15.98</c:v>
                </c:pt>
                <c:pt idx="5">
                  <c:v>13.56</c:v>
                </c:pt>
                <c:pt idx="6">
                  <c:v>13.29</c:v>
                </c:pt>
                <c:pt idx="7">
                  <c:v>14.38</c:v>
                </c:pt>
                <c:pt idx="8">
                  <c:v>15.47</c:v>
                </c:pt>
                <c:pt idx="9">
                  <c:v>16.309999999999999</c:v>
                </c:pt>
                <c:pt idx="10">
                  <c:v>16.62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3856648"/>
        <c:axId val="353857040"/>
      </c:lineChart>
      <c:catAx>
        <c:axId val="35385664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353857040"/>
        <c:crosses val="autoZero"/>
        <c:auto val="1"/>
        <c:lblAlgn val="ctr"/>
        <c:lblOffset val="100"/>
        <c:noMultiLvlLbl val="0"/>
      </c:catAx>
      <c:valAx>
        <c:axId val="353857040"/>
        <c:scaling>
          <c:orientation val="minMax"/>
        </c:scaling>
        <c:delete val="0"/>
        <c:axPos val="l"/>
        <c:majorGridlines>
          <c:spPr>
            <a:ln cmpd="dbl"/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353856648"/>
        <c:crosses val="autoZero"/>
        <c:crossBetween val="between"/>
      </c:valAx>
      <c:spPr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FE6A6-F1C1-41C1-8A7D-6CEB3839FF48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3DD45-7308-4EB2-9213-6DD76C8A22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16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71000">
              <a:schemeClr val="tx2">
                <a:lumMod val="75000"/>
              </a:schemeClr>
            </a:gs>
            <a:gs pos="100000">
              <a:srgbClr val="00B0F0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4FB35-9CEC-4086-9644-FCCCA73F9876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0D16F-9982-441A-9989-DCD0176BF7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-53975"/>
            <a:ext cx="74168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0"/>
            <a:ext cx="449999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anchor="ctr"/>
          <a:lstStyle/>
          <a:p>
            <a:pPr algn="ctr">
              <a:defRPr/>
            </a:pPr>
            <a:r>
              <a:rPr lang="en-GB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How can we encourage more private investment in Britain’s railways?</a:t>
            </a:r>
            <a:endParaRPr lang="en-GB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1" dirty="0">
              <a:solidFill>
                <a:schemeClr val="bg1"/>
              </a:solidFill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Tom Smith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Chairman, ATOC</a:t>
            </a:r>
            <a:endParaRPr lang="en-GB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0"/>
            <a:ext cx="33845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>
                <a:alpha val="67000"/>
              </a:srgbClr>
            </a:gs>
            <a:gs pos="73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rail-news.com/wp-content/uploads/2010/09/BicesterNorth.jpg"/>
          <p:cNvPicPr>
            <a:picLocks noChangeAspect="1" noChangeArrowheads="1"/>
          </p:cNvPicPr>
          <p:nvPr/>
        </p:nvPicPr>
        <p:blipFill>
          <a:blip r:embed="rId2" cstate="print"/>
          <a:srcRect r="34704"/>
          <a:stretch>
            <a:fillRect/>
          </a:stretch>
        </p:blipFill>
        <p:spPr bwMode="auto">
          <a:xfrm>
            <a:off x="4644008" y="4005064"/>
            <a:ext cx="2808312" cy="2048053"/>
          </a:xfrm>
          <a:prstGeom prst="round2DiagRect">
            <a:avLst>
              <a:gd name="adj1" fmla="val 0"/>
              <a:gd name="adj2" fmla="val 17968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4" name="Picture 2" descr="File:Corby railway station 23 February 2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2736304" cy="2052228"/>
          </a:xfrm>
          <a:prstGeom prst="round2DiagRect">
            <a:avLst>
              <a:gd name="adj1" fmla="val 0"/>
              <a:gd name="adj2" fmla="val 18475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it works, it works well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0695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good examples of private sector leadership on the railways</a:t>
            </a:r>
            <a:endParaRPr lang="en-GB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19672" y="1700808"/>
            <a:ext cx="15624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New stations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farm7.static.flickr.com/6125/6005708969_67189112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005064"/>
            <a:ext cx="2688298" cy="2016224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678980" y="5765006"/>
            <a:ext cx="15624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New services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upload.wikimedia.org/wikipedia/commons/thumb/a/a6/390029_'City_of_Stoke-on-Trent'_at_Birmingham_New_Street.JPG/300px-390029_'City_of_Stoke-on-Trent'_at_Birmingham_New_Stre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700808"/>
            <a:ext cx="2760308" cy="2070231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868144" y="1700808"/>
            <a:ext cx="15624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New trains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40152" y="5805264"/>
            <a:ext cx="15624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New track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bad news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489997"/>
            <a:ext cx="540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Investors are wary of rail</a:t>
            </a:r>
          </a:p>
          <a:p>
            <a:pPr marL="268288" indent="-268288">
              <a:buFont typeface="Arial" pitchFamily="34" charset="0"/>
              <a:buChar char="•"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Confidence low because franchises seen as short and unpredictable</a:t>
            </a:r>
          </a:p>
          <a:p>
            <a:pPr marL="268288" indent="-268288">
              <a:buFont typeface="Arial" pitchFamily="34" charset="0"/>
              <a:buChar char="•"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Government seen as ambivalent:</a:t>
            </a:r>
          </a:p>
          <a:p>
            <a:pPr marL="725488" lvl="1" indent="-268288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Wants innovation but unwilling to step back</a:t>
            </a:r>
          </a:p>
          <a:p>
            <a:pPr marL="725488" lvl="1" indent="-268288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And seems confused about the idea of railways generating private profit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syscombms.com/img/thumbnails/department%20for%20transport%20-%20westminster-pi-237-1024x768x0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372200" y="1340768"/>
            <a:ext cx="2184376" cy="1639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http://i.dailymail.co.uk/i/pix/2011/08/03/article-2022148-0D49608D00000578-978_468x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3586" y="3559106"/>
            <a:ext cx="2148854" cy="1382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1850"/>
            <a:ext cx="8352928" cy="868958"/>
          </a:xfrm>
        </p:spPr>
        <p:txBody>
          <a:bodyPr>
            <a:noAutofit/>
          </a:bodyPr>
          <a:lstStyle/>
          <a:p>
            <a:pPr algn="l"/>
            <a:r>
              <a:rPr lang="en-GB" sz="1600" b="1" dirty="0" smtClean="0">
                <a:solidFill>
                  <a:schemeClr val="bg1"/>
                </a:solidFill>
              </a:rPr>
              <a:t>Total private sector investment (millions) in rail 2006-2011 (excluding Network Rail)</a:t>
            </a:r>
            <a:endParaRPr lang="en-GB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683568" y="1268760"/>
          <a:ext cx="777686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32240" y="63093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Source: ORR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8864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outcome of this approach...</a:t>
            </a:r>
            <a:endParaRPr lang="en-GB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 animBg="0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48064" y="1844824"/>
            <a:ext cx="3096344" cy="3456384"/>
          </a:xfrm>
          <a:prstGeom prst="rect">
            <a:avLst/>
          </a:prstGeom>
          <a:gradFill>
            <a:gsLst>
              <a:gs pos="0">
                <a:srgbClr val="FF0000">
                  <a:alpha val="48000"/>
                </a:srgbClr>
              </a:gs>
              <a:gs pos="80000">
                <a:schemeClr val="tx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1331640" y="1844824"/>
            <a:ext cx="3816424" cy="3456384"/>
          </a:xfrm>
          <a:prstGeom prst="rect">
            <a:avLst/>
          </a:prstGeom>
          <a:gradFill>
            <a:gsLst>
              <a:gs pos="0">
                <a:srgbClr val="92D050">
                  <a:alpha val="54000"/>
                </a:srgbClr>
              </a:gs>
              <a:gs pos="80000">
                <a:schemeClr val="tx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335906"/>
            <a:ext cx="8229600" cy="436910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age of rolling stock (yrs) 2000-2011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3776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 sector vs. government</a:t>
            </a:r>
            <a:endParaRPr lang="en-GB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1193" y="4005064"/>
            <a:ext cx="2394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Rail Authority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(procurement by TOCs)</a:t>
            </a: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4005064"/>
            <a:ext cx="2646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for Transport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(procurement by govt)</a:t>
            </a: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539552" y="1628800"/>
          <a:ext cx="8136904" cy="489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 animBg="0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Rolling stock proposals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04056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responsibility to TOCs</a:t>
            </a: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Industry to set an overall strategy</a:t>
            </a: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Government to set the strategic context (HLOS/SOFA) and use guarantees only where they might offer better value</a:t>
            </a: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ROSCOs to offer more flexibility on lease terms and maintenance arrangements</a:t>
            </a: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Holistic industry approach to rolling stock, embracing depot strategy, standardisation and supplier relationships</a:t>
            </a:r>
            <a:endParaRPr lang="en-GB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</a:rPr>
              <a:t>Conclusions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need to reverse the trend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Rail should be a magnet for private investment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industry reform agenda gives us the opportunity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Government needs to set the tone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Investors must respond</a:t>
            </a:r>
            <a:endParaRPr lang="en-GB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-53975"/>
            <a:ext cx="74168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0"/>
            <a:ext cx="449999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anchor="ctr"/>
          <a:lstStyle/>
          <a:p>
            <a:pPr algn="ctr">
              <a:defRPr/>
            </a:pPr>
            <a:r>
              <a:rPr lang="en-GB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How can we encourage more private investment in Britain’s railways?</a:t>
            </a:r>
            <a:endParaRPr lang="en-GB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1" dirty="0">
              <a:solidFill>
                <a:schemeClr val="bg1"/>
              </a:solidFill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Tom Smith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tom.smith@atoc.org</a:t>
            </a:r>
            <a:endParaRPr lang="en-GB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Chairman, ATOC</a:t>
            </a:r>
            <a:endParaRPr lang="en-GB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0"/>
            <a:ext cx="33845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340768"/>
            <a:ext cx="475252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ATOC's mission is to work for passenger rail operators in serving customers and supporting a prosperous railway. Set up after privatisation in 1993, ATOC brings together all train companies to preserve and enhance the benefits for passengers of Britain’s national rail network.</a:t>
            </a:r>
          </a:p>
          <a:p>
            <a:endParaRPr lang="en-GB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6" name="Picture 4" descr="atoctrain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54D7D"/>
              </a:clrFrom>
              <a:clrTo>
                <a:srgbClr val="054D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8888" y="116632"/>
            <a:ext cx="2805112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60648"/>
            <a:ext cx="33845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780928"/>
            <a:ext cx="2683854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ight Arrow 24"/>
          <p:cNvSpPr/>
          <p:nvPr/>
        </p:nvSpPr>
        <p:spPr>
          <a:xfrm rot="16200000">
            <a:off x="4824028" y="2456892"/>
            <a:ext cx="5544616" cy="2736304"/>
          </a:xfrm>
          <a:prstGeom prst="rightArrow">
            <a:avLst/>
          </a:prstGeom>
          <a:solidFill>
            <a:schemeClr val="tx2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privatisation success story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Passenger numbers increased by 69%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Historically high levels of passenger satisfaction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number of rail journeys since the 1920s</a:t>
            </a:r>
          </a:p>
          <a:p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 forecast to double in 25 years</a:t>
            </a: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/>
          <p:cNvSpPr txBox="1">
            <a:spLocks noChangeArrowheads="1"/>
          </p:cNvSpPr>
          <p:nvPr/>
        </p:nvSpPr>
        <p:spPr bwMode="auto">
          <a:xfrm>
            <a:off x="395537" y="260648"/>
            <a:ext cx="871296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400" b="1" dirty="0" smtClean="0">
                <a:solidFill>
                  <a:schemeClr val="bg1"/>
                </a:solidFill>
                <a:latin typeface="Calibri" pitchFamily="34" charset="0"/>
              </a:rPr>
              <a:t>From a static to a dynamic national asset</a:t>
            </a:r>
            <a:endParaRPr lang="en-GB" sz="34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 r="4021"/>
          <a:stretch>
            <a:fillRect/>
          </a:stretch>
        </p:blipFill>
        <p:spPr bwMode="auto">
          <a:xfrm>
            <a:off x="7596188" y="6405563"/>
            <a:ext cx="15478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atoctrain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54D7D"/>
              </a:clrFrom>
              <a:clrTo>
                <a:srgbClr val="054D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9090" y="5733256"/>
            <a:ext cx="994910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Chart 13"/>
          <p:cNvGraphicFramePr/>
          <p:nvPr/>
        </p:nvGraphicFramePr>
        <p:xfrm>
          <a:off x="467544" y="1484784"/>
          <a:ext cx="7800975" cy="504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Rectangle 14"/>
          <p:cNvSpPr/>
          <p:nvPr/>
        </p:nvSpPr>
        <p:spPr>
          <a:xfrm>
            <a:off x="899592" y="1340768"/>
            <a:ext cx="3960440" cy="57606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chemeClr val="tx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Nationalised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4860032" y="1340768"/>
            <a:ext cx="3168352" cy="576064"/>
          </a:xfrm>
          <a:prstGeom prst="homePlate">
            <a:avLst/>
          </a:prstGeom>
          <a:gradFill>
            <a:gsLst>
              <a:gs pos="0">
                <a:srgbClr val="00B0F0"/>
              </a:gs>
              <a:gs pos="80000">
                <a:schemeClr val="tx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Privatised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43608" y="3717032"/>
            <a:ext cx="3816424" cy="0"/>
          </a:xfrm>
          <a:prstGeom prst="straightConnector1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076056" y="1844824"/>
            <a:ext cx="2952328" cy="1728192"/>
          </a:xfrm>
          <a:prstGeom prst="straightConnector1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63688" y="98072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Calibri" pitchFamily="34" charset="0"/>
              </a:rPr>
              <a:t>Passenger journeys (millions) 1975-2011 – Source: ORR</a:t>
            </a:r>
          </a:p>
          <a:p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series" animBg="0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McNulty challenge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772816"/>
            <a:ext cx="7416823" cy="444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44D7C"/>
              </a:clrFrom>
              <a:clrTo>
                <a:srgbClr val="044D7C">
                  <a:alpha val="0"/>
                </a:srgbClr>
              </a:clrTo>
            </a:clrChange>
          </a:blip>
          <a:srcRect r="4021"/>
          <a:stretch>
            <a:fillRect/>
          </a:stretch>
        </p:blipFill>
        <p:spPr bwMode="auto">
          <a:xfrm>
            <a:off x="7596188" y="6405563"/>
            <a:ext cx="15478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atoctrain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54D7D"/>
              </a:clrFrom>
              <a:clrTo>
                <a:srgbClr val="054D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5748440"/>
            <a:ext cx="971600" cy="63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126876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Costs (£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bn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per passenger km – Source: Fig 3.6 McNulty full report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Initial Industry Plan response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132856"/>
            <a:ext cx="7328586" cy="396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1136938"/>
            <a:ext cx="7288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Costs, revenue and subsidy requirement, England &amp; Wales to 2019 </a:t>
            </a:r>
          </a:p>
          <a:p>
            <a:r>
              <a:rPr lang="en-GB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Source: p7 IIP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get there?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1412776"/>
            <a:ext cx="3600400" cy="23762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Franchise reform</a:t>
            </a:r>
          </a:p>
          <a:p>
            <a:pPr lvl="0"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Longer, smarter franchises, allowing the private sector to invest and innovate</a:t>
            </a:r>
          </a:p>
          <a:p>
            <a:pPr algn="ctr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4008" y="1412776"/>
            <a:ext cx="3600400" cy="237626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Industry reform</a:t>
            </a:r>
          </a:p>
          <a:p>
            <a:pPr lvl="0"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Progressively transform Network Rail to create contestability and accountability with infrastructure provision</a:t>
            </a:r>
          </a:p>
          <a:p>
            <a:pPr algn="ctr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9592" y="3933056"/>
            <a:ext cx="3600400" cy="237626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Targeted, sustained investment</a:t>
            </a:r>
          </a:p>
          <a:p>
            <a:pPr lvl="0"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to keep investing in network and train capacity as demand continues to grow</a:t>
            </a:r>
          </a:p>
          <a:p>
            <a:pPr algn="ctr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4008" y="3933056"/>
            <a:ext cx="3600400" cy="237626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Smarter fares policy</a:t>
            </a:r>
          </a:p>
          <a:p>
            <a:pPr lvl="0"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flexible approach to fund investment, reduce taxpayer support and make better use of capacity</a:t>
            </a:r>
          </a:p>
          <a:p>
            <a:pPr lvl="0" algn="ctr"/>
            <a:endParaRPr lang="en-GB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Unlocking more private capital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9592" y="3933056"/>
            <a:ext cx="3600400" cy="237626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rgbClr val="00B0F0"/>
              </a:gs>
            </a:gsLst>
            <a:lin ang="18900000" scaled="1"/>
            <a:tileRect/>
          </a:gra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Targeted, sustained investment</a:t>
            </a:r>
          </a:p>
          <a:p>
            <a:pPr lvl="0"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to keep investing in network and train capacity as demand continues to grow</a:t>
            </a:r>
          </a:p>
          <a:p>
            <a:pPr algn="ctr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5E-6 7.40741E-7 L 0.18889 -0.2518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good news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term nature of assets</a:t>
            </a:r>
          </a:p>
          <a:p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Strong growth prospects</a:t>
            </a:r>
          </a:p>
          <a:p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Weathering the downturn well</a:t>
            </a:r>
          </a:p>
          <a:p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Railways have reasserted themselves as vital for the economy</a:t>
            </a:r>
          </a:p>
          <a:p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Interested capital is there</a:t>
            </a:r>
          </a:p>
        </p:txBody>
      </p:sp>
      <p:pic>
        <p:nvPicPr>
          <p:cNvPr id="2050" name="Picture 2" descr="http://m.propertyweek.com/pictures/300xAny/7/7/1/1694771_Heron_Tower_42_CMY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0964" y="4589222"/>
            <a:ext cx="2641476" cy="157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http://static.guim.co.uk/sys-images/Guardian/About/General/2009/6/18/1245325891634/Hitachi-high-speed-train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692696"/>
            <a:ext cx="2629305" cy="1577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 descr="DG096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564904"/>
            <a:ext cx="2592288" cy="172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5F7BC7E95A954C9AC96443977AEEE0" ma:contentTypeVersion="6" ma:contentTypeDescription="Create a new document." ma:contentTypeScope="" ma:versionID="f62ec53af0fb06214f0d70b04fdb6ad1">
  <xsd:schema xmlns:xsd="http://www.w3.org/2001/XMLSchema" xmlns:xs="http://www.w3.org/2001/XMLSchema" xmlns:p="http://schemas.microsoft.com/office/2006/metadata/properties" xmlns:ns2="db47bb91-4f93-4449-8472-e77aeb8e4a82" xmlns:ns3="0a921f2d-300d-473a-8123-0e53932a26e6" targetNamespace="http://schemas.microsoft.com/office/2006/metadata/properties" ma:root="true" ma:fieldsID="89d2010c30b033d39cbd89b689ef54a8" ns2:_="" ns3:_="">
    <xsd:import namespace="db47bb91-4f93-4449-8472-e77aeb8e4a82"/>
    <xsd:import namespace="0a921f2d-300d-473a-8123-0e53932a26e6"/>
    <xsd:element name="properties">
      <xsd:complexType>
        <xsd:sequence>
          <xsd:element name="documentManagement">
            <xsd:complexType>
              <xsd:all>
                <xsd:element ref="ns2:c17a35a046a04badace9d5c29a5138b3" minOccurs="0"/>
                <xsd:element ref="ns3:TaxCatchAll" minOccurs="0"/>
                <xsd:element ref="ns2:h6bfcbf804734fb4861858ee1a9b64fc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47bb91-4f93-4449-8472-e77aeb8e4a82" elementFormDefault="qualified">
    <xsd:import namespace="http://schemas.microsoft.com/office/2006/documentManagement/types"/>
    <xsd:import namespace="http://schemas.microsoft.com/office/infopath/2007/PartnerControls"/>
    <xsd:element name="c17a35a046a04badace9d5c29a5138b3" ma:index="9" nillable="true" ma:taxonomy="true" ma:internalName="c17a35a046a04badace9d5c29a5138b3" ma:taxonomyFieldName="Directorate" ma:displayName="Directorate" ma:indexed="true" ma:default="-1;#Communications|17cdca03-9e0a-4066-b448-231e458e3c66" ma:fieldId="{c17a35a0-46a0-4bad-ace9-d5c29a5138b3}" ma:sspId="958b1092-15a4-4db9-804e-88005bcedf16" ma:termSetId="3b1d32a4-da55-47ca-9437-0a00ec589f33" ma:anchorId="17cdca03-9e0a-4066-b448-231e458e3c66" ma:open="false" ma:isKeyword="false">
      <xsd:complexType>
        <xsd:sequence>
          <xsd:element ref="pc:Terms" minOccurs="0" maxOccurs="1"/>
        </xsd:sequence>
      </xsd:complexType>
    </xsd:element>
    <xsd:element name="h6bfcbf804734fb4861858ee1a9b64fc" ma:index="12" nillable="true" ma:taxonomy="true" ma:internalName="h6bfcbf804734fb4861858ee1a9b64fc" ma:taxonomyFieldName="Function" ma:displayName="Business Area" ma:indexed="true" ma:readOnly="false" ma:fieldId="{16bfcbf8-0473-4fb4-8618-58ee1a9b64fc}" ma:sspId="958b1092-15a4-4db9-804e-88005bcedf16" ma:termSetId="14529073-c10a-4ad5-8481-595342115c1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21f2d-300d-473a-8123-0e53932a26e6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description="" ma:hidden="true" ma:list="{72867209-e2c2-481b-a58e-cdf3efcd1b42}" ma:internalName="TaxCatchAll" ma:showField="CatchAllData" ma:web="0a921f2d-300d-473a-8123-0e53932a26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17a35a046a04badace9d5c29a5138b3 xmlns="db47bb91-4f93-4449-8472-e77aeb8e4a82">
      <Terms xmlns="http://schemas.microsoft.com/office/infopath/2007/PartnerControls"/>
    </c17a35a046a04badace9d5c29a5138b3>
    <TaxCatchAll xmlns="0a921f2d-300d-473a-8123-0e53932a26e6"/>
    <h6bfcbf804734fb4861858ee1a9b64fc xmlns="db47bb91-4f93-4449-8472-e77aeb8e4a82">
      <Terms xmlns="http://schemas.microsoft.com/office/infopath/2007/PartnerControls"/>
    </h6bfcbf804734fb4861858ee1a9b64fc>
    <_dlc_DocId xmlns="0a921f2d-300d-473a-8123-0e53932a26e6" xsi:nil="true"/>
  </documentManagement>
</p:properties>
</file>

<file path=customXml/itemProps1.xml><?xml version="1.0" encoding="utf-8"?>
<ds:datastoreItem xmlns:ds="http://schemas.openxmlformats.org/officeDocument/2006/customXml" ds:itemID="{13E699AA-06F4-4A14-9C66-358D5E40D7C8}"/>
</file>

<file path=customXml/itemProps2.xml><?xml version="1.0" encoding="utf-8"?>
<ds:datastoreItem xmlns:ds="http://schemas.openxmlformats.org/officeDocument/2006/customXml" ds:itemID="{0E6E868A-A9D2-41D1-BAFA-91584860BB47}"/>
</file>

<file path=customXml/itemProps3.xml><?xml version="1.0" encoding="utf-8"?>
<ds:datastoreItem xmlns:ds="http://schemas.openxmlformats.org/officeDocument/2006/customXml" ds:itemID="{BB062363-21DE-4851-9204-0E1D88572369}"/>
</file>

<file path=customXml/itemProps4.xml><?xml version="1.0" encoding="utf-8"?>
<ds:datastoreItem xmlns:ds="http://schemas.openxmlformats.org/officeDocument/2006/customXml" ds:itemID="{14DBD557-13D4-4F76-976A-8386E04986F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500</Words>
  <Application>Microsoft Office PowerPoint</Application>
  <PresentationFormat>On-screen Show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The privatisation success story</vt:lpstr>
      <vt:lpstr>PowerPoint Presentation</vt:lpstr>
      <vt:lpstr>The McNulty challenge</vt:lpstr>
      <vt:lpstr>The Initial Industry Plan response</vt:lpstr>
      <vt:lpstr>How do we get there?</vt:lpstr>
      <vt:lpstr>Unlocking more private capital</vt:lpstr>
      <vt:lpstr>The good news</vt:lpstr>
      <vt:lpstr>When it works, it works well</vt:lpstr>
      <vt:lpstr>The bad news</vt:lpstr>
      <vt:lpstr>Total private sector investment (millions) in rail 2006-2011 (excluding Network Rail)</vt:lpstr>
      <vt:lpstr>Average age of rolling stock (yrs) 2000-2011</vt:lpstr>
      <vt:lpstr>Rolling stock proposals</vt:lpstr>
      <vt:lpstr>Conclusions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encourage more private investment in Britain’s railways?</dc:title>
  <dc:creator>3246</dc:creator>
  <cp:lastModifiedBy>Murphy, Catherine</cp:lastModifiedBy>
  <cp:revision>68</cp:revision>
  <dcterms:created xsi:type="dcterms:W3CDTF">2011-10-27T14:45:15Z</dcterms:created>
  <dcterms:modified xsi:type="dcterms:W3CDTF">2015-07-27T13:46:58Z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0x010100B65F7BC7E95A954C9AC96443977AEEE0</vt:lpwstr>
  </property>
  <property fmtid="{D5CDD505-2E9C-101B-9397-08002B2CF9AE}" pid="3" name="Directorate">
    <vt:lpwstr/>
  </property>
  <property fmtid="{D5CDD505-2E9C-101B-9397-08002B2CF9AE}" pid="4" name="Function">
    <vt:lpwstr/>
  </property>
</Properties>
</file>