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7" r:id="rId2"/>
    <p:sldMasterId id="2147483679" r:id="rId3"/>
  </p:sldMasterIdLst>
  <p:notesMasterIdLst>
    <p:notesMasterId r:id="rId16"/>
  </p:notesMasterIdLst>
  <p:sldIdLst>
    <p:sldId id="257" r:id="rId4"/>
    <p:sldId id="289" r:id="rId5"/>
    <p:sldId id="346" r:id="rId6"/>
    <p:sldId id="363" r:id="rId7"/>
    <p:sldId id="364" r:id="rId8"/>
    <p:sldId id="365" r:id="rId9"/>
    <p:sldId id="366" r:id="rId10"/>
    <p:sldId id="293" r:id="rId11"/>
    <p:sldId id="339" r:id="rId12"/>
    <p:sldId id="295" r:id="rId13"/>
    <p:sldId id="292"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917"/>
    <p:restoredTop sz="78286"/>
  </p:normalViewPr>
  <p:slideViewPr>
    <p:cSldViewPr snapToGrid="0" snapToObjects="1">
      <p:cViewPr varScale="1">
        <p:scale>
          <a:sx n="52" d="100"/>
          <a:sy n="52" d="100"/>
        </p:scale>
        <p:origin x="236" y="52"/>
      </p:cViewPr>
      <p:guideLst/>
    </p:cSldViewPr>
  </p:slideViewPr>
  <p:notesTextViewPr>
    <p:cViewPr>
      <p:scale>
        <a:sx n="60" d="100"/>
        <a:sy n="6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2F3C89-A954-D846-9D76-F2B29DC01BD7}" type="datetimeFigureOut">
              <a:rPr lang="en-US" smtClean="0"/>
              <a:t>10/4/2021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835E61-FC58-434E-A1C0-465C8B23A3CF}" type="slidenum">
              <a:rPr lang="en-US" smtClean="0"/>
              <a:t>‹#›</a:t>
            </a:fld>
            <a:endParaRPr lang="en-US"/>
          </a:p>
        </p:txBody>
      </p:sp>
    </p:spTree>
    <p:extLst>
      <p:ext uri="{BB962C8B-B14F-4D97-AF65-F5344CB8AC3E}">
        <p14:creationId xmlns:p14="http://schemas.microsoft.com/office/powerpoint/2010/main" val="1865831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urning-point.co.u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I’m Daisy Chapman-Chamberlain, the rail knowledge transfer manager at KTN.</a:t>
            </a:r>
          </a:p>
        </p:txBody>
      </p:sp>
      <p:sp>
        <p:nvSpPr>
          <p:cNvPr id="4" name="Slide Number Placeholder 3"/>
          <p:cNvSpPr>
            <a:spLocks noGrp="1"/>
          </p:cNvSpPr>
          <p:nvPr>
            <p:ph type="sldNum" sz="quarter" idx="5"/>
          </p:nvPr>
        </p:nvSpPr>
        <p:spPr/>
        <p:txBody>
          <a:bodyPr/>
          <a:lstStyle/>
          <a:p>
            <a:fld id="{C2C99359-ACAE-6C4A-8B5F-09834B529247}" type="slidenum">
              <a:rPr lang="en-US" smtClean="0"/>
              <a:t>1</a:t>
            </a:fld>
            <a:endParaRPr lang="en-US" dirty="0"/>
          </a:p>
        </p:txBody>
      </p:sp>
    </p:spTree>
    <p:extLst>
      <p:ext uri="{BB962C8B-B14F-4D97-AF65-F5344CB8AC3E}">
        <p14:creationId xmlns:p14="http://schemas.microsoft.com/office/powerpoint/2010/main" val="3468696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35E61-FC58-434E-A1C0-465C8B23A3CF}" type="slidenum">
              <a:rPr lang="en-US" smtClean="0"/>
              <a:t>10</a:t>
            </a:fld>
            <a:endParaRPr lang="en-US"/>
          </a:p>
        </p:txBody>
      </p:sp>
    </p:spTree>
    <p:extLst>
      <p:ext uri="{BB962C8B-B14F-4D97-AF65-F5344CB8AC3E}">
        <p14:creationId xmlns:p14="http://schemas.microsoft.com/office/powerpoint/2010/main" val="426920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35E61-FC58-434E-A1C0-465C8B23A3CF}" type="slidenum">
              <a:rPr lang="en-US" smtClean="0"/>
              <a:t>11</a:t>
            </a:fld>
            <a:endParaRPr lang="en-US"/>
          </a:p>
        </p:txBody>
      </p:sp>
    </p:spTree>
    <p:extLst>
      <p:ext uri="{BB962C8B-B14F-4D97-AF65-F5344CB8AC3E}">
        <p14:creationId xmlns:p14="http://schemas.microsoft.com/office/powerpoint/2010/main" val="3751186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do get in touch – I am here to talk and assist </a:t>
            </a:r>
          </a:p>
        </p:txBody>
      </p:sp>
      <p:sp>
        <p:nvSpPr>
          <p:cNvPr id="4" name="Slide Number Placeholder 3"/>
          <p:cNvSpPr>
            <a:spLocks noGrp="1"/>
          </p:cNvSpPr>
          <p:nvPr>
            <p:ph type="sldNum" sz="quarter" idx="5"/>
          </p:nvPr>
        </p:nvSpPr>
        <p:spPr/>
        <p:txBody>
          <a:bodyPr/>
          <a:lstStyle/>
          <a:p>
            <a:fld id="{10835E61-FC58-434E-A1C0-465C8B23A3CF}" type="slidenum">
              <a:rPr lang="en-US" smtClean="0"/>
              <a:t>12</a:t>
            </a:fld>
            <a:endParaRPr lang="en-US"/>
          </a:p>
        </p:txBody>
      </p:sp>
    </p:spTree>
    <p:extLst>
      <p:ext uri="{BB962C8B-B14F-4D97-AF65-F5344CB8AC3E}">
        <p14:creationId xmlns:p14="http://schemas.microsoft.com/office/powerpoint/2010/main" val="266921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my work at KTN, I </a:t>
            </a:r>
            <a:r>
              <a:rPr lang="en-GB" sz="1200" kern="1200" dirty="0">
                <a:solidFill>
                  <a:schemeClr val="tx1"/>
                </a:solidFill>
                <a:effectLst/>
                <a:latin typeface="+mn-lt"/>
                <a:ea typeface="+mn-ea"/>
                <a:cs typeface="+mn-cs"/>
              </a:rPr>
              <a:t>provide innovation and funding stream support to companies within the rail sector - alongside key rail stakeholders and academics – building on delivery of key regional and national strategies. </a:t>
            </a:r>
            <a:br>
              <a:rPr lang="en-GB" sz="1200" kern="1200" dirty="0">
                <a:solidFill>
                  <a:schemeClr val="tx1"/>
                </a:solidFill>
                <a:effectLst/>
                <a:latin typeface="+mn-lt"/>
                <a:ea typeface="+mn-ea"/>
                <a:cs typeface="+mn-cs"/>
              </a:rPr>
            </a:b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I also lead on Accessible &amp; Inclusive Mobility across transport modes, I am the Vice Chair of ITS UK's Inclusive Mobility Forum and a Board member for the Association of Community Rail Partnerships. </a:t>
            </a:r>
          </a:p>
          <a:p>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0835E61-FC58-434E-A1C0-465C8B23A3CF}" type="slidenum">
              <a:rPr lang="en-US" smtClean="0"/>
              <a:t>2</a:t>
            </a:fld>
            <a:endParaRPr lang="en-US"/>
          </a:p>
        </p:txBody>
      </p:sp>
    </p:spTree>
    <p:extLst>
      <p:ext uri="{BB962C8B-B14F-4D97-AF65-F5344CB8AC3E}">
        <p14:creationId xmlns:p14="http://schemas.microsoft.com/office/powerpoint/2010/main" val="1806668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35E61-FC58-434E-A1C0-465C8B23A3CF}" type="slidenum">
              <a:rPr lang="en-US" smtClean="0"/>
              <a:t>3</a:t>
            </a:fld>
            <a:endParaRPr lang="en-US"/>
          </a:p>
        </p:txBody>
      </p:sp>
    </p:spTree>
    <p:extLst>
      <p:ext uri="{BB962C8B-B14F-4D97-AF65-F5344CB8AC3E}">
        <p14:creationId xmlns:p14="http://schemas.microsoft.com/office/powerpoint/2010/main" val="252120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going to pick out just a few of these today </a:t>
            </a:r>
          </a:p>
        </p:txBody>
      </p:sp>
      <p:sp>
        <p:nvSpPr>
          <p:cNvPr id="4" name="Slide Number Placeholder 3"/>
          <p:cNvSpPr>
            <a:spLocks noGrp="1"/>
          </p:cNvSpPr>
          <p:nvPr>
            <p:ph type="sldNum" sz="quarter" idx="5"/>
          </p:nvPr>
        </p:nvSpPr>
        <p:spPr/>
        <p:txBody>
          <a:bodyPr/>
          <a:lstStyle/>
          <a:p>
            <a:fld id="{10835E61-FC58-434E-A1C0-465C8B23A3CF}" type="slidenum">
              <a:rPr lang="en-US" smtClean="0"/>
              <a:t>4</a:t>
            </a:fld>
            <a:endParaRPr lang="en-US"/>
          </a:p>
        </p:txBody>
      </p:sp>
    </p:spTree>
    <p:extLst>
      <p:ext uri="{BB962C8B-B14F-4D97-AF65-F5344CB8AC3E}">
        <p14:creationId xmlns:p14="http://schemas.microsoft.com/office/powerpoint/2010/main" val="2193512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First of a kind is a yearly programme of funding of around £10m that launches demonstrators of innovations within rail – where companies and academics work in partnership with rail stakeholders and operators - to solve needs from sustainability to freight to accessibility. This programme harnesses the very best of creative, innovative development in the UK and gives it the funding needed to demonstrate and ideally move on to commercial success.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Three examples of this success within rail innovation 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LAMINAR – </a:t>
            </a:r>
            <a:r>
              <a:rPr lang="en-GB" sz="1200" kern="1200" dirty="0" err="1">
                <a:solidFill>
                  <a:schemeClr val="tx1"/>
                </a:solidFill>
                <a:effectLst/>
                <a:latin typeface="+mn-lt"/>
                <a:ea typeface="+mn-ea"/>
                <a:cs typeface="+mn-cs"/>
              </a:rPr>
              <a:t>Freeflow</a:t>
            </a:r>
            <a:r>
              <a:rPr lang="en-GB" sz="1200" kern="1200" dirty="0">
                <a:solidFill>
                  <a:schemeClr val="tx1"/>
                </a:solidFill>
                <a:effectLst/>
                <a:latin typeface="+mn-lt"/>
                <a:ea typeface="+mn-ea"/>
                <a:cs typeface="+mn-cs"/>
              </a:rPr>
              <a:t> Admission to rail services using face verification - This project will demonstrate the world's first application of walk-through access to high-speed railway services, enabled by biometric verification. Integrating proven secure identity verification technology with the systems of an international rail operator, the project will demonstrate how opt-in, consent-based biometrics can dramatically enhance the passenger experience, reduce congestion, improve safety and enhance security.  - </a:t>
            </a:r>
            <a:r>
              <a:rPr lang="en-GB" sz="1200" b="1" i="0" u="none" strike="noStrike" kern="1200" dirty="0">
                <a:solidFill>
                  <a:schemeClr val="tx1"/>
                </a:solidFill>
                <a:effectLst/>
                <a:latin typeface="+mn-lt"/>
                <a:ea typeface="+mn-ea"/>
                <a:cs typeface="+mn-cs"/>
              </a:rPr>
              <a:t>Contactless Travel Entry for Eurostar as the first example – improving ease of travel for all and reducing journey stress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a:t>
            </a:r>
            <a:r>
              <a:rPr lang="en-GB" sz="1200" b="0" i="0" u="none" strike="noStrike" kern="1200" dirty="0" err="1">
                <a:solidFill>
                  <a:schemeClr val="tx1"/>
                </a:solidFill>
                <a:effectLst/>
                <a:latin typeface="+mn-lt"/>
                <a:ea typeface="+mn-ea"/>
                <a:cs typeface="+mn-cs"/>
              </a:rPr>
              <a:t>skignz</a:t>
            </a:r>
            <a:r>
              <a:rPr lang="en-GB" sz="1200" b="0" i="0" u="none" strike="noStrike" kern="1200" dirty="0">
                <a:solidFill>
                  <a:schemeClr val="tx1"/>
                </a:solidFill>
                <a:effectLst/>
                <a:latin typeface="+mn-lt"/>
                <a:ea typeface="+mn-ea"/>
                <a:cs typeface="+mn-cs"/>
              </a:rPr>
              <a:t>** provides '_Precise Location Augmented Reality'_ (PLAR) that allows _'Rail Operators'_ and their partners to deliver interactive branded digital content in and around every station across the UK.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Emerging from the current pandemic, the **</a:t>
            </a:r>
            <a:r>
              <a:rPr lang="en-GB" sz="1200" b="0" i="0" u="none" strike="noStrike" kern="1200" dirty="0" err="1">
                <a:solidFill>
                  <a:schemeClr val="tx1"/>
                </a:solidFill>
                <a:effectLst/>
                <a:latin typeface="+mn-lt"/>
                <a:ea typeface="+mn-ea"/>
                <a:cs typeface="+mn-cs"/>
              </a:rPr>
              <a:t>skignz</a:t>
            </a:r>
            <a:r>
              <a:rPr lang="en-GB" sz="1200" b="0" i="0" u="none" strike="noStrike" kern="1200" dirty="0">
                <a:solidFill>
                  <a:schemeClr val="tx1"/>
                </a:solidFill>
                <a:effectLst/>
                <a:latin typeface="+mn-lt"/>
                <a:ea typeface="+mn-ea"/>
                <a:cs typeface="+mn-cs"/>
              </a:rPr>
              <a:t>** PLAR technology will be used for passengers, staff and contractors to improve, enhance and improve the seamless flow through our stations.</a:t>
            </a:r>
            <a:br>
              <a:rPr lang="en-GB" sz="1200" b="0" i="0" u="none" strike="noStrike" kern="1200" dirty="0">
                <a:solidFill>
                  <a:schemeClr val="tx1"/>
                </a:solidFill>
                <a:effectLst/>
                <a:latin typeface="+mn-lt"/>
                <a:ea typeface="+mn-ea"/>
                <a:cs typeface="+mn-cs"/>
              </a:rPr>
            </a:b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The **</a:t>
            </a:r>
            <a:r>
              <a:rPr lang="en-GB" sz="1200" b="0" i="0" u="none" strike="noStrike" kern="1200" dirty="0" err="1">
                <a:solidFill>
                  <a:schemeClr val="tx1"/>
                </a:solidFill>
                <a:effectLst/>
                <a:latin typeface="+mn-lt"/>
                <a:ea typeface="+mn-ea"/>
                <a:cs typeface="+mn-cs"/>
              </a:rPr>
              <a:t>skignz</a:t>
            </a:r>
            <a:r>
              <a:rPr lang="en-GB" sz="1200" b="0" i="0" u="none" strike="noStrike" kern="1200" dirty="0">
                <a:solidFill>
                  <a:schemeClr val="tx1"/>
                </a:solidFill>
                <a:effectLst/>
                <a:latin typeface="+mn-lt"/>
                <a:ea typeface="+mn-ea"/>
                <a:cs typeface="+mn-cs"/>
              </a:rPr>
              <a:t>** PLAR technology is real time, hyper accurate and can be managed either by the rail operators or through multiple data feeds pushing out live information to multiple locations and individuals. By providing a seamless link between the _'physical'_ and _'digital'_ worlds, the ability to reduce passenger anxiety, physical touchpoints, provide real time information to their fingertips.  Key areas of focus for this particular project will include: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Wayfinding** - Removing the reliance on Maps, providing real time travel &amp; public information to each passenger, meeting their specific needs at that moment! Coffee? Toilets? Taxi? Member of staff? All are clearly identified, segmented for ease and allows the passenger to curate their own journey in and around the station environment. In addition this presents commercial revenue opportunities with existing partners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Assisted Travel -** A unique way to support and enhance the experience of passengers with special/assisted needs. Immediate response through real time selection, allowing staff to respond quicker, regardless of the location of the passenger within the station. Ultimately allowing the _'assisted passenger'_ increased independence, enhanced experience and an overall improved journey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Personalised Travel** - Placing the information at the fingertips of the passenger in a clear and concise way, enabling them to enter the station and seamlessly find where they need to stand in order to get on their specific carriage and platform. This approach will help reduce anxiety for passengers, whilst freeing up time for station staff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End to End Travel** - Identifying modes of transport to/from stations regardless of the passengers varying requirements for each journey, essentially connecting the trains to all other modes of transport for a smooth journey from door to door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err="1">
                <a:solidFill>
                  <a:schemeClr val="tx1"/>
                </a:solidFill>
                <a:effectLst/>
                <a:latin typeface="+mn-lt"/>
                <a:ea typeface="+mn-ea"/>
                <a:cs typeface="+mn-cs"/>
              </a:rPr>
              <a:t>Illumin</a:t>
            </a:r>
            <a:r>
              <a:rPr lang="en-GB" sz="1200" kern="1200" dirty="0">
                <a:solidFill>
                  <a:schemeClr val="tx1"/>
                </a:solidFill>
                <a:effectLst/>
                <a:latin typeface="+mn-lt"/>
                <a:ea typeface="+mn-ea"/>
                <a:cs typeface="+mn-cs"/>
              </a:rPr>
              <a:t>-heated concrete platform slabs – making station environments safer for all, including those with mobility needs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 The aim of the project is to develop illuminated and heated (‘</a:t>
            </a:r>
            <a:r>
              <a:rPr lang="en-GB" sz="1200" kern="1200" dirty="0" err="1">
                <a:solidFill>
                  <a:schemeClr val="tx1"/>
                </a:solidFill>
                <a:effectLst/>
                <a:latin typeface="+mn-lt"/>
                <a:ea typeface="+mn-ea"/>
                <a:cs typeface="+mn-cs"/>
              </a:rPr>
              <a:t>Illumin</a:t>
            </a:r>
            <a:r>
              <a:rPr lang="en-GB" sz="1200" kern="1200" dirty="0">
                <a:solidFill>
                  <a:schemeClr val="tx1"/>
                </a:solidFill>
                <a:effectLst/>
                <a:latin typeface="+mn-lt"/>
                <a:ea typeface="+mn-ea"/>
                <a:cs typeface="+mn-cs"/>
              </a:rPr>
              <a:t>-heated”) concrete slabs for railway platform copers enabling automated de-icing during winter periods and dynamic wayfinding for alighting or boarding passengers. The project is unique in that it will incorporate a low energy heating element embedded into the concrete coper on external platforms and with the use of thermostats will automatically switch-on at freezing temperatures. During wet conditions, the heating can also be applied leading to a quicker drying of the coper. The illumination will be integrated into the top of the slab and will direct alighting passengers to the exit and guide boarding passengers to the correct part of the platform. </a:t>
            </a:r>
            <a:endParaRPr lang="en-GB" dirty="0"/>
          </a:p>
          <a:p>
            <a:endParaRPr lang="en-US" dirty="0"/>
          </a:p>
        </p:txBody>
      </p:sp>
      <p:sp>
        <p:nvSpPr>
          <p:cNvPr id="4" name="Slide Number Placeholder 3"/>
          <p:cNvSpPr>
            <a:spLocks noGrp="1"/>
          </p:cNvSpPr>
          <p:nvPr>
            <p:ph type="sldNum" sz="quarter" idx="5"/>
          </p:nvPr>
        </p:nvSpPr>
        <p:spPr/>
        <p:txBody>
          <a:bodyPr/>
          <a:lstStyle/>
          <a:p>
            <a:fld id="{10835E61-FC58-434E-A1C0-465C8B23A3CF}" type="slidenum">
              <a:rPr lang="en-US" smtClean="0"/>
              <a:t>5</a:t>
            </a:fld>
            <a:endParaRPr lang="en-US"/>
          </a:p>
        </p:txBody>
      </p:sp>
    </p:spTree>
    <p:extLst>
      <p:ext uri="{BB962C8B-B14F-4D97-AF65-F5344CB8AC3E}">
        <p14:creationId xmlns:p14="http://schemas.microsoft.com/office/powerpoint/2010/main" val="1051866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Environmental considerations are a key part of inclusion;</a:t>
            </a:r>
          </a:p>
          <a:p>
            <a:pPr marL="228600" indent="-228600">
              <a:buAutoNum type="arabicPeriod"/>
            </a:pPr>
            <a:r>
              <a:rPr lang="en-US" dirty="0"/>
              <a:t>Greener spaces reduce anxiety and stress and can make It easier to be in a space</a:t>
            </a:r>
          </a:p>
          <a:p>
            <a:pPr marL="228600" indent="-228600">
              <a:buAutoNum type="arabicPeriod"/>
            </a:pPr>
            <a:r>
              <a:rPr lang="en-US" dirty="0"/>
              <a:t>Greener spaces improve air quality which can help anyone with a breathing need or other </a:t>
            </a:r>
          </a:p>
          <a:p>
            <a:pPr marL="228600" indent="-228600">
              <a:buAutoNum type="arabicPeriod"/>
            </a:pPr>
            <a:r>
              <a:rPr lang="en-US" dirty="0"/>
              <a:t>Wider, open spaces improve public health – as proven during COVID</a:t>
            </a:r>
          </a:p>
          <a:p>
            <a:pPr marL="228600" indent="-228600">
              <a:buAutoNum type="arabicPeriod"/>
            </a:pPr>
            <a:r>
              <a:rPr lang="en-US" dirty="0"/>
              <a:t>As well as the overall impact on global climate change as a larger piece </a:t>
            </a:r>
          </a:p>
          <a:p>
            <a:pPr marL="228600" indent="-228600">
              <a:buAutoNum type="arabicPeriod"/>
            </a:pPr>
            <a:endParaRPr lang="en-US" dirty="0"/>
          </a:p>
          <a:p>
            <a:r>
              <a:rPr lang="en-GB" sz="1200" b="0" i="0" u="none" strike="noStrike" kern="1200" dirty="0">
                <a:solidFill>
                  <a:schemeClr val="tx1"/>
                </a:solidFill>
                <a:effectLst/>
                <a:latin typeface="+mn-lt"/>
                <a:ea typeface="+mn-ea"/>
                <a:cs typeface="+mn-cs"/>
              </a:rPr>
              <a:t>The City Tree - Combining the ability of living moss to bind fine dust and remove it from the air, with cutting edge technology, the </a:t>
            </a:r>
            <a:r>
              <a:rPr lang="en-GB" sz="1200" b="0" i="0" u="none" strike="noStrike" kern="1200" dirty="0" err="1">
                <a:solidFill>
                  <a:schemeClr val="tx1"/>
                </a:solidFill>
                <a:effectLst/>
                <a:latin typeface="+mn-lt"/>
                <a:ea typeface="+mn-ea"/>
                <a:cs typeface="+mn-cs"/>
              </a:rPr>
              <a:t>CityTree</a:t>
            </a:r>
            <a:r>
              <a:rPr lang="en-GB" sz="1200" b="0" i="0" u="none" strike="noStrike" kern="1200" dirty="0">
                <a:solidFill>
                  <a:schemeClr val="tx1"/>
                </a:solidFill>
                <a:effectLst/>
                <a:latin typeface="+mn-lt"/>
                <a:ea typeface="+mn-ea"/>
                <a:cs typeface="+mn-cs"/>
              </a:rPr>
              <a:t> has been designed to clean, cool and humidify 3,500 m³ of air each hour. That is equivalent to the breathing volume of 7,000 people.</a:t>
            </a:r>
          </a:p>
          <a:p>
            <a:r>
              <a:rPr lang="en-GB" sz="1200" b="0" i="0" u="none" strike="noStrike" kern="1200" dirty="0">
                <a:solidFill>
                  <a:schemeClr val="tx1"/>
                </a:solidFill>
                <a:effectLst/>
                <a:latin typeface="+mn-lt"/>
                <a:ea typeface="+mn-ea"/>
                <a:cs typeface="+mn-cs"/>
              </a:rPr>
              <a:t>Newcastle Central Station is the first station in the world to benefit from having a </a:t>
            </a:r>
            <a:r>
              <a:rPr lang="en-GB" sz="1200" b="0" i="0" u="none" strike="noStrike" kern="1200" dirty="0" err="1">
                <a:solidFill>
                  <a:schemeClr val="tx1"/>
                </a:solidFill>
                <a:effectLst/>
                <a:latin typeface="+mn-lt"/>
                <a:ea typeface="+mn-ea"/>
                <a:cs typeface="+mn-cs"/>
              </a:rPr>
              <a:t>CityTree</a:t>
            </a:r>
            <a:r>
              <a:rPr lang="en-GB" sz="1200" b="0" i="0" u="none" strike="noStrike" kern="1200" dirty="0">
                <a:solidFill>
                  <a:schemeClr val="tx1"/>
                </a:solidFill>
                <a:effectLst/>
                <a:latin typeface="+mn-lt"/>
                <a:ea typeface="+mn-ea"/>
                <a:cs typeface="+mn-cs"/>
              </a:rPr>
              <a:t> inside, as a result of LNER’s innovation programme, LNER </a:t>
            </a:r>
            <a:r>
              <a:rPr lang="en-GB" sz="1200" b="0" i="0" u="none" strike="noStrike" kern="1200" dirty="0" err="1">
                <a:solidFill>
                  <a:schemeClr val="tx1"/>
                </a:solidFill>
                <a:effectLst/>
                <a:latin typeface="+mn-lt"/>
                <a:ea typeface="+mn-ea"/>
                <a:cs typeface="+mn-cs"/>
              </a:rPr>
              <a:t>FutureLabs</a:t>
            </a:r>
            <a:r>
              <a:rPr lang="en-GB" sz="1200" b="0" i="0" u="none" strike="noStrike" kern="1200" dirty="0">
                <a:solidFill>
                  <a:schemeClr val="tx1"/>
                </a:solidFill>
                <a:effectLst/>
                <a:latin typeface="+mn-lt"/>
                <a:ea typeface="+mn-ea"/>
                <a:cs typeface="+mn-cs"/>
              </a:rPr>
              <a:t>, which fast tracks new and emerging technology into the rail industry.</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Accrington train station – part funded by the EU through the Interreg IVB programme in 2010 was the first of its kind on the UK’s northern rail network, received a BREEAM rating of ‘excellent’ at the beginning of December 2010.</a:t>
            </a:r>
          </a:p>
          <a:p>
            <a:r>
              <a:rPr lang="en-GB" sz="1200" b="0" i="0" u="none" strike="noStrike" kern="1200" dirty="0">
                <a:solidFill>
                  <a:schemeClr val="tx1"/>
                </a:solidFill>
                <a:effectLst/>
                <a:latin typeface="+mn-lt"/>
                <a:ea typeface="+mn-ea"/>
                <a:cs typeface="+mn-cs"/>
              </a:rPr>
              <a:t>The building is made from recycled stone and uses photovoltaic cells to provide some of the building’s electricity requirements, incorporates solar water heating, a wind turbine for electricity generation and rain water harvesting for flushing toilets. Thirty photovoltaic solar panels, which it is hoped will supply over 4,000kWh  of electricity – help reduce carbon emissions from the new station.</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And for blue- or green sky thinking – the Express Link West Kowloon Terminus is a new rail station slated for Hong Kong – designed with green, open space in mind </a:t>
            </a:r>
          </a:p>
          <a:p>
            <a:endParaRPr lang="en-GB" sz="1200" b="0" i="0" u="none" strike="noStrike" kern="1200" dirty="0">
              <a:solidFill>
                <a:schemeClr val="tx1"/>
              </a:solidFill>
              <a:effectLst/>
              <a:latin typeface="+mn-lt"/>
              <a:ea typeface="+mn-ea"/>
              <a:cs typeface="+mn-cs"/>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0835E61-FC58-434E-A1C0-465C8B23A3CF}" type="slidenum">
              <a:rPr lang="en-US" smtClean="0"/>
              <a:t>6</a:t>
            </a:fld>
            <a:endParaRPr lang="en-US"/>
          </a:p>
        </p:txBody>
      </p:sp>
    </p:spTree>
    <p:extLst>
      <p:ext uri="{BB962C8B-B14F-4D97-AF65-F5344CB8AC3E}">
        <p14:creationId xmlns:p14="http://schemas.microsoft.com/office/powerpoint/2010/main" val="638972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‘Rail Journey to Recovery’ is an innovative project between Community Rail Cumbria and </a:t>
            </a:r>
            <a:r>
              <a:rPr lang="en-GB" sz="1200" b="1" i="0" u="none" strike="noStrike" kern="1200" dirty="0">
                <a:solidFill>
                  <a:schemeClr val="tx1"/>
                </a:solidFill>
                <a:effectLst/>
                <a:latin typeface="+mn-lt"/>
                <a:ea typeface="+mn-ea"/>
                <a:cs typeface="+mn-cs"/>
                <a:hlinkClick r:id="rId3"/>
              </a:rPr>
              <a:t>Turning Point</a:t>
            </a:r>
            <a:r>
              <a:rPr lang="en-GB" sz="1200" b="0" i="0" u="none" strike="noStrike" kern="1200" dirty="0">
                <a:solidFill>
                  <a:schemeClr val="tx1"/>
                </a:solidFill>
                <a:effectLst/>
                <a:latin typeface="+mn-lt"/>
                <a:ea typeface="+mn-ea"/>
                <a:cs typeface="+mn-cs"/>
              </a:rPr>
              <a:t>, a national charity specialising in the rehabilitation of people with substance and alcohol abuse issues.</a:t>
            </a:r>
          </a:p>
          <a:p>
            <a:r>
              <a:rPr lang="en-GB" sz="1200" b="0" i="0" u="none" strike="noStrike" kern="1200" dirty="0">
                <a:solidFill>
                  <a:schemeClr val="tx1"/>
                </a:solidFill>
                <a:effectLst/>
                <a:latin typeface="+mn-lt"/>
                <a:ea typeface="+mn-ea"/>
                <a:cs typeface="+mn-cs"/>
              </a:rPr>
              <a:t>The project integrates station-based activity like gardening and cleaning within established programmes of rehabilitation, focusing on enhancing participant’s self-esteem, social interaction and confidence.</a:t>
            </a:r>
          </a:p>
          <a:p>
            <a:endParaRPr lang="en-US" dirty="0"/>
          </a:p>
          <a:p>
            <a:endParaRPr lang="en-US" dirty="0"/>
          </a:p>
          <a:p>
            <a:r>
              <a:rPr lang="en-GB" sz="1200" b="0" i="0" u="none" strike="noStrike" kern="1200" dirty="0">
                <a:solidFill>
                  <a:schemeClr val="tx1"/>
                </a:solidFill>
                <a:effectLst/>
                <a:latin typeface="+mn-lt"/>
                <a:ea typeface="+mn-ea"/>
                <a:cs typeface="+mn-cs"/>
              </a:rPr>
              <a:t>Smethwick Rolfe Street is an inner-city station near Birmingham, opened in 1852, in one of the most diverse parts of the West Midlands, with a vibrant cultural mix. Sister station Galton Bridge, opened in 1995, is a mile away, fully accessible and with a footfall of 0.64 million (one third more than Rolfe Street). Rolfe Street station staff are passionate about their historic station and felt it was being left behind the newer Galton Bridge. They wanted to make it more welcoming to the diverse community and encourage its use by involving the community in improvements. This includes a regenerated garden and station building with a new station history and community exhibition space.</a:t>
            </a:r>
            <a:endParaRPr lang="en-US" dirty="0"/>
          </a:p>
        </p:txBody>
      </p:sp>
      <p:sp>
        <p:nvSpPr>
          <p:cNvPr id="4" name="Slide Number Placeholder 3"/>
          <p:cNvSpPr>
            <a:spLocks noGrp="1"/>
          </p:cNvSpPr>
          <p:nvPr>
            <p:ph type="sldNum" sz="quarter" idx="5"/>
          </p:nvPr>
        </p:nvSpPr>
        <p:spPr/>
        <p:txBody>
          <a:bodyPr/>
          <a:lstStyle/>
          <a:p>
            <a:fld id="{10835E61-FC58-434E-A1C0-465C8B23A3CF}" type="slidenum">
              <a:rPr lang="en-US" smtClean="0"/>
              <a:t>7</a:t>
            </a:fld>
            <a:endParaRPr lang="en-US"/>
          </a:p>
        </p:txBody>
      </p:sp>
    </p:spTree>
    <p:extLst>
      <p:ext uri="{BB962C8B-B14F-4D97-AF65-F5344CB8AC3E}">
        <p14:creationId xmlns:p14="http://schemas.microsoft.com/office/powerpoint/2010/main" val="153787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35E61-FC58-434E-A1C0-465C8B23A3CF}" type="slidenum">
              <a:rPr lang="en-US" smtClean="0"/>
              <a:t>8</a:t>
            </a:fld>
            <a:endParaRPr lang="en-US"/>
          </a:p>
        </p:txBody>
      </p:sp>
    </p:spTree>
    <p:extLst>
      <p:ext uri="{BB962C8B-B14F-4D97-AF65-F5344CB8AC3E}">
        <p14:creationId xmlns:p14="http://schemas.microsoft.com/office/powerpoint/2010/main" val="624618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0835E61-FC58-434E-A1C0-465C8B23A3CF}" type="slidenum">
              <a:rPr lang="en-US" smtClean="0"/>
              <a:t>9</a:t>
            </a:fld>
            <a:endParaRPr lang="en-US"/>
          </a:p>
        </p:txBody>
      </p:sp>
    </p:spTree>
    <p:extLst>
      <p:ext uri="{BB962C8B-B14F-4D97-AF65-F5344CB8AC3E}">
        <p14:creationId xmlns:p14="http://schemas.microsoft.com/office/powerpoint/2010/main" val="1443566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Image">
    <p:bg>
      <p:bgPr>
        <a:solidFill>
          <a:schemeClr val="accent6"/>
        </a:solidFill>
        <a:effectLst/>
      </p:bgPr>
    </p:bg>
    <p:spTree>
      <p:nvGrpSpPr>
        <p:cNvPr id="1" name=""/>
        <p:cNvGrpSpPr/>
        <p:nvPr/>
      </p:nvGrpSpPr>
      <p:grpSpPr>
        <a:xfrm>
          <a:off x="0" y="0"/>
          <a:ext cx="0" cy="0"/>
          <a:chOff x="0" y="0"/>
          <a:chExt cx="0" cy="0"/>
        </a:xfrm>
      </p:grpSpPr>
      <p:pic>
        <p:nvPicPr>
          <p:cNvPr id="3" name="Picture 2" descr="A picture containing green, sitting, dark, light&#10;&#10;Description automatically generated">
            <a:extLst>
              <a:ext uri="{FF2B5EF4-FFF2-40B4-BE49-F238E27FC236}">
                <a16:creationId xmlns:a16="http://schemas.microsoft.com/office/drawing/2014/main" id="{CF3AFCC1-3C78-9D46-84F1-45BD191891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8" name="Text Placeholder 7">
            <a:extLst>
              <a:ext uri="{FF2B5EF4-FFF2-40B4-BE49-F238E27FC236}">
                <a16:creationId xmlns:a16="http://schemas.microsoft.com/office/drawing/2014/main" id="{1D0D90E1-BEEE-734C-8B37-5C12F3E79E08}"/>
              </a:ext>
            </a:extLst>
          </p:cNvPr>
          <p:cNvSpPr>
            <a:spLocks noGrp="1"/>
          </p:cNvSpPr>
          <p:nvPr>
            <p:ph type="body" sz="quarter" idx="10" hasCustomPrompt="1"/>
          </p:nvPr>
        </p:nvSpPr>
        <p:spPr>
          <a:xfrm>
            <a:off x="512762" y="265071"/>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4" name="Text Placeholder 3">
            <a:extLst>
              <a:ext uri="{FF2B5EF4-FFF2-40B4-BE49-F238E27FC236}">
                <a16:creationId xmlns:a16="http://schemas.microsoft.com/office/drawing/2014/main" id="{00625813-652C-224F-BB0C-DCB3360740CB}"/>
              </a:ext>
            </a:extLst>
          </p:cNvPr>
          <p:cNvSpPr>
            <a:spLocks noGrp="1"/>
          </p:cNvSpPr>
          <p:nvPr>
            <p:ph type="body" sz="quarter" idx="11"/>
          </p:nvPr>
        </p:nvSpPr>
        <p:spPr>
          <a:xfrm>
            <a:off x="512763" y="1169989"/>
            <a:ext cx="10496550" cy="4589127"/>
          </a:xfrm>
          <a:prstGeom prst="rect">
            <a:avLst/>
          </a:prstGeom>
        </p:spPr>
        <p:txBody>
          <a:bodyPr/>
          <a:lstStyle>
            <a:lvl1pPr>
              <a:defRPr sz="2000">
                <a:solidFill>
                  <a:schemeClr val="accent1"/>
                </a:solidFill>
              </a:defRPr>
            </a:lvl1pPr>
            <a:lvl2pPr>
              <a:defRPr sz="1800">
                <a:solidFill>
                  <a:schemeClr val="accent1"/>
                </a:solidFill>
              </a:defRPr>
            </a:lvl2pPr>
            <a:lvl3pPr>
              <a:defRPr sz="1600">
                <a:solidFill>
                  <a:schemeClr val="accent1"/>
                </a:solidFill>
              </a:defRPr>
            </a:lvl3pPr>
            <a:lvl4pPr>
              <a:defRPr sz="1400">
                <a:solidFill>
                  <a:schemeClr val="accent1"/>
                </a:solidFill>
              </a:defRPr>
            </a:lvl4pPr>
            <a:lvl5pPr>
              <a:defRPr sz="1400">
                <a:solidFill>
                  <a:schemeClr val="accent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6" name="Picture 5" descr="A picture containing object, clock, drawing&#10;&#10;Description automatically generated">
            <a:extLst>
              <a:ext uri="{FF2B5EF4-FFF2-40B4-BE49-F238E27FC236}">
                <a16:creationId xmlns:a16="http://schemas.microsoft.com/office/drawing/2014/main" id="{E273F88B-594E-214E-9794-10E09924DE7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Tree>
    <p:extLst>
      <p:ext uri="{BB962C8B-B14F-4D97-AF65-F5344CB8AC3E}">
        <p14:creationId xmlns:p14="http://schemas.microsoft.com/office/powerpoint/2010/main" val="3002874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Left_Whit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905932"/>
            <a:ext cx="4816475" cy="5952067"/>
          </a:xfrm>
          <a:prstGeom prst="rect">
            <a:avLst/>
          </a:prstGeom>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9" name="Text Placeholder 3">
            <a:extLst>
              <a:ext uri="{FF2B5EF4-FFF2-40B4-BE49-F238E27FC236}">
                <a16:creationId xmlns:a16="http://schemas.microsoft.com/office/drawing/2014/main" id="{BD37E840-3F5D-CE4D-98C9-F916B0648F01}"/>
              </a:ext>
            </a:extLst>
          </p:cNvPr>
          <p:cNvSpPr>
            <a:spLocks noGrp="1"/>
          </p:cNvSpPr>
          <p:nvPr>
            <p:ph type="body" sz="quarter" idx="12"/>
          </p:nvPr>
        </p:nvSpPr>
        <p:spPr>
          <a:xfrm>
            <a:off x="5217459" y="1169988"/>
            <a:ext cx="5791854" cy="5000233"/>
          </a:xfrm>
          <a:prstGeom prst="rect">
            <a:avLst/>
          </a:prstGeom>
        </p:spPr>
        <p:txBody>
          <a:bodyPr/>
          <a:lstStyle>
            <a:lvl1pPr>
              <a:defRPr sz="2000">
                <a:solidFill>
                  <a:schemeClr val="accent5"/>
                </a:solidFill>
              </a:defRPr>
            </a:lvl1pPr>
            <a:lvl2pPr>
              <a:defRPr sz="1800">
                <a:solidFill>
                  <a:schemeClr val="accent5"/>
                </a:solidFill>
              </a:defRPr>
            </a:lvl2pPr>
            <a:lvl3pPr>
              <a:defRPr sz="1600">
                <a:solidFill>
                  <a:schemeClr val="accent5"/>
                </a:solidFill>
              </a:defRPr>
            </a:lvl3pPr>
            <a:lvl4pPr>
              <a:defRPr sz="1400">
                <a:solidFill>
                  <a:schemeClr val="accent5"/>
                </a:solidFill>
              </a:defRPr>
            </a:lvl4pPr>
            <a:lvl5pPr>
              <a:defRPr sz="1400">
                <a:solidFill>
                  <a:schemeClr val="accent5"/>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Rectangle 9">
            <a:extLst>
              <a:ext uri="{FF2B5EF4-FFF2-40B4-BE49-F238E27FC236}">
                <a16:creationId xmlns:a16="http://schemas.microsoft.com/office/drawing/2014/main" id="{AE1CF2A4-DE8C-F142-B4AC-DD3DE5D883ED}"/>
              </a:ext>
            </a:extLst>
          </p:cNvPr>
          <p:cNvSpPr/>
          <p:nvPr userDrawn="1"/>
        </p:nvSpPr>
        <p:spPr>
          <a:xfrm>
            <a:off x="0" y="0"/>
            <a:ext cx="12192000" cy="9059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7">
            <a:extLst>
              <a:ext uri="{FF2B5EF4-FFF2-40B4-BE49-F238E27FC236}">
                <a16:creationId xmlns:a16="http://schemas.microsoft.com/office/drawing/2014/main" id="{8C768E63-F7C0-BC4F-BD5C-E57422975B52}"/>
              </a:ext>
            </a:extLst>
          </p:cNvPr>
          <p:cNvSpPr>
            <a:spLocks noGrp="1"/>
          </p:cNvSpPr>
          <p:nvPr>
            <p:ph type="body" sz="quarter" idx="10" hasCustomPrompt="1"/>
          </p:nvPr>
        </p:nvSpPr>
        <p:spPr>
          <a:xfrm>
            <a:off x="512762" y="170942"/>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Tree>
    <p:extLst>
      <p:ext uri="{BB962C8B-B14F-4D97-AF65-F5344CB8AC3E}">
        <p14:creationId xmlns:p14="http://schemas.microsoft.com/office/powerpoint/2010/main" val="3053664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Right_Whit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7375525" y="905932"/>
            <a:ext cx="4816475" cy="5952067"/>
          </a:xfrm>
          <a:prstGeom prst="rect">
            <a:avLst/>
          </a:prstGeom>
        </p:spPr>
        <p:txBody>
          <a:bodyPr anchor="ctr"/>
          <a:lstStyle>
            <a:lvl1pPr marL="0" indent="0" algn="ctr">
              <a:buNone/>
              <a:defRPr sz="2000" b="1">
                <a:solidFill>
                  <a:schemeClr val="accent2"/>
                </a:solidFill>
              </a:defRPr>
            </a:lvl1pPr>
          </a:lstStyle>
          <a:p>
            <a:r>
              <a:rPr lang="en-US" dirty="0"/>
              <a:t>Insert picture</a:t>
            </a:r>
          </a:p>
        </p:txBody>
      </p:sp>
      <p:sp>
        <p:nvSpPr>
          <p:cNvPr id="9" name="Text Placeholder 3">
            <a:extLst>
              <a:ext uri="{FF2B5EF4-FFF2-40B4-BE49-F238E27FC236}">
                <a16:creationId xmlns:a16="http://schemas.microsoft.com/office/drawing/2014/main" id="{BD37E840-3F5D-CE4D-98C9-F916B0648F01}"/>
              </a:ext>
            </a:extLst>
          </p:cNvPr>
          <p:cNvSpPr>
            <a:spLocks noGrp="1"/>
          </p:cNvSpPr>
          <p:nvPr>
            <p:ph type="body" sz="quarter" idx="12"/>
          </p:nvPr>
        </p:nvSpPr>
        <p:spPr>
          <a:xfrm>
            <a:off x="512762" y="1209898"/>
            <a:ext cx="6264556" cy="4960324"/>
          </a:xfrm>
          <a:prstGeom prst="rect">
            <a:avLst/>
          </a:prstGeom>
        </p:spPr>
        <p:txBody>
          <a:bodyPr/>
          <a:lstStyle>
            <a:lvl1pPr>
              <a:defRPr sz="2000">
                <a:solidFill>
                  <a:schemeClr val="accent5"/>
                </a:solidFill>
              </a:defRPr>
            </a:lvl1pPr>
            <a:lvl2pPr>
              <a:defRPr sz="1800">
                <a:solidFill>
                  <a:schemeClr val="accent5"/>
                </a:solidFill>
              </a:defRPr>
            </a:lvl2pPr>
            <a:lvl3pPr>
              <a:defRPr sz="1600">
                <a:solidFill>
                  <a:schemeClr val="accent5"/>
                </a:solidFill>
              </a:defRPr>
            </a:lvl3pPr>
            <a:lvl4pPr>
              <a:defRPr sz="1400">
                <a:solidFill>
                  <a:schemeClr val="accent5"/>
                </a:solidFill>
              </a:defRPr>
            </a:lvl4pPr>
            <a:lvl5pPr>
              <a:defRPr sz="1400">
                <a:solidFill>
                  <a:schemeClr val="accent5"/>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49581" y="5926918"/>
            <a:ext cx="659314" cy="659314"/>
          </a:xfrm>
          <a:prstGeom prst="rect">
            <a:avLst/>
          </a:prstGeom>
        </p:spPr>
      </p:pic>
      <p:sp>
        <p:nvSpPr>
          <p:cNvPr id="10" name="Rectangle 9">
            <a:extLst>
              <a:ext uri="{FF2B5EF4-FFF2-40B4-BE49-F238E27FC236}">
                <a16:creationId xmlns:a16="http://schemas.microsoft.com/office/drawing/2014/main" id="{4414BE66-C4A3-2844-AA43-02D6757BBDE9}"/>
              </a:ext>
            </a:extLst>
          </p:cNvPr>
          <p:cNvSpPr/>
          <p:nvPr userDrawn="1"/>
        </p:nvSpPr>
        <p:spPr>
          <a:xfrm>
            <a:off x="0" y="0"/>
            <a:ext cx="12192000" cy="9059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7">
            <a:extLst>
              <a:ext uri="{FF2B5EF4-FFF2-40B4-BE49-F238E27FC236}">
                <a16:creationId xmlns:a16="http://schemas.microsoft.com/office/drawing/2014/main" id="{AEB1239E-1199-4143-A5A5-4237E90B2DA1}"/>
              </a:ext>
            </a:extLst>
          </p:cNvPr>
          <p:cNvSpPr>
            <a:spLocks noGrp="1"/>
          </p:cNvSpPr>
          <p:nvPr>
            <p:ph type="body" sz="quarter" idx="10" hasCustomPrompt="1"/>
          </p:nvPr>
        </p:nvSpPr>
        <p:spPr>
          <a:xfrm>
            <a:off x="512762" y="170942"/>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Tree>
    <p:extLst>
      <p:ext uri="{BB962C8B-B14F-4D97-AF65-F5344CB8AC3E}">
        <p14:creationId xmlns:p14="http://schemas.microsoft.com/office/powerpoint/2010/main" val="2653334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_CalloutText_DarkGreen">
    <p:bg>
      <p:bgPr>
        <a:solidFill>
          <a:schemeClr val="accent5"/>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0"/>
            <a:ext cx="4816475" cy="6858000"/>
          </a:xfrm>
          <a:prstGeom prst="rect">
            <a:avLst/>
          </a:prstGeom>
          <a:solidFill>
            <a:schemeClr val="accent4"/>
          </a:solidFill>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11" name="Text Placeholder 19">
            <a:extLst>
              <a:ext uri="{FF2B5EF4-FFF2-40B4-BE49-F238E27FC236}">
                <a16:creationId xmlns:a16="http://schemas.microsoft.com/office/drawing/2014/main" id="{D0B489E9-5EFB-7F4D-9E1F-EE8DB01AD198}"/>
              </a:ext>
            </a:extLst>
          </p:cNvPr>
          <p:cNvSpPr>
            <a:spLocks noGrp="1"/>
          </p:cNvSpPr>
          <p:nvPr>
            <p:ph type="body" sz="quarter" idx="10" hasCustomPrompt="1"/>
          </p:nvPr>
        </p:nvSpPr>
        <p:spPr>
          <a:xfrm>
            <a:off x="5269096" y="567603"/>
            <a:ext cx="5759121" cy="1651162"/>
          </a:xfrm>
          <a:prstGeom prst="rect">
            <a:avLst/>
          </a:prstGeom>
        </p:spPr>
        <p:txBody>
          <a:bodyPr anchor="b"/>
          <a:lstStyle>
            <a:lvl1pPr marL="0" indent="0">
              <a:buNone/>
              <a:defRPr sz="2800" b="1">
                <a:solidFill>
                  <a:schemeClr val="accent2"/>
                </a:solidFill>
              </a:defRPr>
            </a:lvl1pPr>
          </a:lstStyle>
          <a:p>
            <a:pPr lvl="0"/>
            <a:r>
              <a:rPr lang="en-GB" dirty="0"/>
              <a:t>Page title</a:t>
            </a:r>
            <a:endParaRPr lang="en-US" dirty="0"/>
          </a:p>
        </p:txBody>
      </p:sp>
      <p:sp>
        <p:nvSpPr>
          <p:cNvPr id="12" name="Text Placeholder 19">
            <a:extLst>
              <a:ext uri="{FF2B5EF4-FFF2-40B4-BE49-F238E27FC236}">
                <a16:creationId xmlns:a16="http://schemas.microsoft.com/office/drawing/2014/main" id="{012D376A-FD8E-9A41-8617-A9096D91E029}"/>
              </a:ext>
            </a:extLst>
          </p:cNvPr>
          <p:cNvSpPr>
            <a:spLocks noGrp="1"/>
          </p:cNvSpPr>
          <p:nvPr>
            <p:ph type="body" sz="quarter" idx="12" hasCustomPrompt="1"/>
          </p:nvPr>
        </p:nvSpPr>
        <p:spPr>
          <a:xfrm>
            <a:off x="5269095" y="2809179"/>
            <a:ext cx="5759121" cy="3117739"/>
          </a:xfrm>
          <a:prstGeom prst="rect">
            <a:avLst/>
          </a:prstGeom>
        </p:spPr>
        <p:txBody>
          <a:bodyPr anchor="t"/>
          <a:lstStyle>
            <a:lvl1pPr marL="0" indent="0">
              <a:buNone/>
              <a:defRPr sz="2000" b="0">
                <a:solidFill>
                  <a:schemeClr val="accent6"/>
                </a:solidFill>
              </a:defRPr>
            </a:lvl1pPr>
          </a:lstStyle>
          <a:p>
            <a:pPr lvl="0"/>
            <a:r>
              <a:rPr lang="en-GB" dirty="0"/>
              <a:t>Sub text</a:t>
            </a:r>
            <a:endParaRPr lang="en-US" dirty="0"/>
          </a:p>
        </p:txBody>
      </p:sp>
    </p:spTree>
    <p:extLst>
      <p:ext uri="{BB962C8B-B14F-4D97-AF65-F5344CB8AC3E}">
        <p14:creationId xmlns:p14="http://schemas.microsoft.com/office/powerpoint/2010/main" val="207646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_CalloutText_Whit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0"/>
            <a:ext cx="4816475" cy="6858000"/>
          </a:xfrm>
          <a:prstGeom prst="rect">
            <a:avLst/>
          </a:prstGeom>
          <a:solidFill>
            <a:schemeClr val="accent5"/>
          </a:solidFill>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8" name="Text Placeholder 19">
            <a:extLst>
              <a:ext uri="{FF2B5EF4-FFF2-40B4-BE49-F238E27FC236}">
                <a16:creationId xmlns:a16="http://schemas.microsoft.com/office/drawing/2014/main" id="{AB808046-3D42-9145-AACF-BD3C3CDED49C}"/>
              </a:ext>
            </a:extLst>
          </p:cNvPr>
          <p:cNvSpPr>
            <a:spLocks noGrp="1"/>
          </p:cNvSpPr>
          <p:nvPr>
            <p:ph type="body" sz="quarter" idx="10" hasCustomPrompt="1"/>
          </p:nvPr>
        </p:nvSpPr>
        <p:spPr>
          <a:xfrm>
            <a:off x="5269096" y="567603"/>
            <a:ext cx="5759121" cy="1651162"/>
          </a:xfrm>
          <a:prstGeom prst="rect">
            <a:avLst/>
          </a:prstGeom>
        </p:spPr>
        <p:txBody>
          <a:bodyPr anchor="b"/>
          <a:lstStyle>
            <a:lvl1pPr marL="0" indent="0">
              <a:buNone/>
              <a:defRPr sz="2800" b="1">
                <a:solidFill>
                  <a:schemeClr val="accent5"/>
                </a:solidFill>
              </a:defRPr>
            </a:lvl1pPr>
          </a:lstStyle>
          <a:p>
            <a:pPr lvl="0"/>
            <a:r>
              <a:rPr lang="en-GB" dirty="0"/>
              <a:t>Page title</a:t>
            </a:r>
            <a:endParaRPr lang="en-US" dirty="0"/>
          </a:p>
        </p:txBody>
      </p:sp>
      <p:sp>
        <p:nvSpPr>
          <p:cNvPr id="9" name="Text Placeholder 19">
            <a:extLst>
              <a:ext uri="{FF2B5EF4-FFF2-40B4-BE49-F238E27FC236}">
                <a16:creationId xmlns:a16="http://schemas.microsoft.com/office/drawing/2014/main" id="{729795E6-E918-6846-85F0-4C30A041EA7A}"/>
              </a:ext>
            </a:extLst>
          </p:cNvPr>
          <p:cNvSpPr>
            <a:spLocks noGrp="1"/>
          </p:cNvSpPr>
          <p:nvPr>
            <p:ph type="body" sz="quarter" idx="12" hasCustomPrompt="1"/>
          </p:nvPr>
        </p:nvSpPr>
        <p:spPr>
          <a:xfrm>
            <a:off x="5269095" y="2809179"/>
            <a:ext cx="5759121" cy="3117739"/>
          </a:xfrm>
          <a:prstGeom prst="rect">
            <a:avLst/>
          </a:prstGeom>
        </p:spPr>
        <p:txBody>
          <a:bodyPr anchor="t"/>
          <a:lstStyle>
            <a:lvl1pPr marL="0" indent="0">
              <a:buNone/>
              <a:defRPr sz="2000" b="0">
                <a:solidFill>
                  <a:schemeClr val="accent3"/>
                </a:solidFill>
              </a:defRPr>
            </a:lvl1pPr>
          </a:lstStyle>
          <a:p>
            <a:pPr lvl="0"/>
            <a:r>
              <a:rPr lang="en-GB" dirty="0"/>
              <a:t>Sub text</a:t>
            </a:r>
            <a:endParaRPr lang="en-US" dirty="0"/>
          </a:p>
        </p:txBody>
      </p:sp>
    </p:spTree>
    <p:extLst>
      <p:ext uri="{BB962C8B-B14F-4D97-AF65-F5344CB8AC3E}">
        <p14:creationId xmlns:p14="http://schemas.microsoft.com/office/powerpoint/2010/main" val="319200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_CalloutText_LightGreen">
    <p:bg>
      <p:bgPr>
        <a:solidFill>
          <a:schemeClr val="accent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0"/>
            <a:ext cx="4816475" cy="6858000"/>
          </a:xfrm>
          <a:prstGeom prst="rect">
            <a:avLst/>
          </a:prstGeom>
          <a:solidFill>
            <a:schemeClr val="accent3"/>
          </a:solidFill>
        </p:spPr>
        <p:txBody>
          <a:bodyPr anchor="ctr"/>
          <a:lstStyle>
            <a:lvl1pPr marL="0" indent="0" algn="ctr">
              <a:buNone/>
              <a:defRPr sz="2000" b="1">
                <a:solidFill>
                  <a:schemeClr val="accent2"/>
                </a:solidFill>
              </a:defRPr>
            </a:lvl1pPr>
          </a:lstStyle>
          <a:p>
            <a:r>
              <a:rPr lang="en-US" dirty="0"/>
              <a:t>Insert picture</a:t>
            </a:r>
          </a:p>
        </p:txBody>
      </p:sp>
      <p:sp>
        <p:nvSpPr>
          <p:cNvPr id="6" name="Text Placeholder 19">
            <a:extLst>
              <a:ext uri="{FF2B5EF4-FFF2-40B4-BE49-F238E27FC236}">
                <a16:creationId xmlns:a16="http://schemas.microsoft.com/office/drawing/2014/main" id="{719041A7-585E-C74E-9994-464B90AA0EA7}"/>
              </a:ext>
            </a:extLst>
          </p:cNvPr>
          <p:cNvSpPr>
            <a:spLocks noGrp="1"/>
          </p:cNvSpPr>
          <p:nvPr>
            <p:ph type="body" sz="quarter" idx="10" hasCustomPrompt="1"/>
          </p:nvPr>
        </p:nvSpPr>
        <p:spPr>
          <a:xfrm>
            <a:off x="5269096" y="567603"/>
            <a:ext cx="5759121" cy="1651162"/>
          </a:xfrm>
          <a:prstGeom prst="rect">
            <a:avLst/>
          </a:prstGeom>
        </p:spPr>
        <p:txBody>
          <a:bodyPr anchor="b"/>
          <a:lstStyle>
            <a:lvl1pPr marL="0" indent="0">
              <a:buNone/>
              <a:defRPr sz="2800" b="1">
                <a:solidFill>
                  <a:schemeClr val="accent5"/>
                </a:solidFill>
              </a:defRPr>
            </a:lvl1pPr>
          </a:lstStyle>
          <a:p>
            <a:pPr lvl="0"/>
            <a:r>
              <a:rPr lang="en-GB" dirty="0"/>
              <a:t>Page title</a:t>
            </a:r>
            <a:endParaRPr lang="en-US" dirty="0"/>
          </a:p>
        </p:txBody>
      </p:sp>
      <p:sp>
        <p:nvSpPr>
          <p:cNvPr id="8" name="Text Placeholder 19">
            <a:extLst>
              <a:ext uri="{FF2B5EF4-FFF2-40B4-BE49-F238E27FC236}">
                <a16:creationId xmlns:a16="http://schemas.microsoft.com/office/drawing/2014/main" id="{C253CB7B-1F55-DB4A-8439-D46912C3AC2C}"/>
              </a:ext>
            </a:extLst>
          </p:cNvPr>
          <p:cNvSpPr>
            <a:spLocks noGrp="1"/>
          </p:cNvSpPr>
          <p:nvPr>
            <p:ph type="body" sz="quarter" idx="12" hasCustomPrompt="1"/>
          </p:nvPr>
        </p:nvSpPr>
        <p:spPr>
          <a:xfrm>
            <a:off x="5269095" y="2809179"/>
            <a:ext cx="5759121" cy="3117739"/>
          </a:xfrm>
          <a:prstGeom prst="rect">
            <a:avLst/>
          </a:prstGeom>
        </p:spPr>
        <p:txBody>
          <a:bodyPr anchor="t"/>
          <a:lstStyle>
            <a:lvl1pPr marL="0" indent="0">
              <a:buNone/>
              <a:defRPr sz="2000" b="0">
                <a:solidFill>
                  <a:schemeClr val="accent3"/>
                </a:solidFill>
              </a:defRPr>
            </a:lvl1pPr>
          </a:lstStyle>
          <a:p>
            <a:pPr lvl="0"/>
            <a:r>
              <a:rPr lang="en-GB" dirty="0"/>
              <a:t>Sub text</a:t>
            </a:r>
            <a:endParaRPr lang="en-US" dirty="0"/>
          </a:p>
        </p:txBody>
      </p:sp>
      <p:pic>
        <p:nvPicPr>
          <p:cNvPr id="9" name="Picture 8">
            <a:extLst>
              <a:ext uri="{FF2B5EF4-FFF2-40B4-BE49-F238E27FC236}">
                <a16:creationId xmlns:a16="http://schemas.microsoft.com/office/drawing/2014/main" id="{7B141903-DCF0-BB4B-BD17-A765DD56A4E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2718" y="5947914"/>
            <a:ext cx="614316" cy="614316"/>
          </a:xfrm>
          <a:prstGeom prst="rect">
            <a:avLst/>
          </a:prstGeom>
        </p:spPr>
      </p:pic>
    </p:spTree>
    <p:extLst>
      <p:ext uri="{BB962C8B-B14F-4D97-AF65-F5344CB8AC3E}">
        <p14:creationId xmlns:p14="http://schemas.microsoft.com/office/powerpoint/2010/main" val="532644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_Horizontal_CalloutText_DarkGreen">
    <p:bg>
      <p:bgPr>
        <a:solidFill>
          <a:schemeClr val="accent5"/>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0"/>
            <a:ext cx="12192000" cy="2622176"/>
          </a:xfrm>
          <a:prstGeom prst="rect">
            <a:avLst/>
          </a:prstGeom>
          <a:solidFill>
            <a:schemeClr val="accent4"/>
          </a:solidFill>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11" name="Text Placeholder 19">
            <a:extLst>
              <a:ext uri="{FF2B5EF4-FFF2-40B4-BE49-F238E27FC236}">
                <a16:creationId xmlns:a16="http://schemas.microsoft.com/office/drawing/2014/main" id="{D0B489E9-5EFB-7F4D-9E1F-EE8DB01AD198}"/>
              </a:ext>
            </a:extLst>
          </p:cNvPr>
          <p:cNvSpPr>
            <a:spLocks noGrp="1"/>
          </p:cNvSpPr>
          <p:nvPr>
            <p:ph type="body" sz="quarter" idx="10" hasCustomPrompt="1"/>
          </p:nvPr>
        </p:nvSpPr>
        <p:spPr>
          <a:xfrm>
            <a:off x="584395" y="2980346"/>
            <a:ext cx="11277948" cy="865437"/>
          </a:xfrm>
          <a:prstGeom prst="rect">
            <a:avLst/>
          </a:prstGeom>
        </p:spPr>
        <p:txBody>
          <a:bodyPr anchor="b"/>
          <a:lstStyle>
            <a:lvl1pPr marL="0" indent="0">
              <a:buNone/>
              <a:defRPr sz="2800" b="1">
                <a:solidFill>
                  <a:schemeClr val="accent2"/>
                </a:solidFill>
              </a:defRPr>
            </a:lvl1pPr>
          </a:lstStyle>
          <a:p>
            <a:pPr lvl="0"/>
            <a:r>
              <a:rPr lang="en-GB" dirty="0"/>
              <a:t>Page title</a:t>
            </a:r>
            <a:endParaRPr lang="en-US" dirty="0"/>
          </a:p>
        </p:txBody>
      </p:sp>
      <p:sp>
        <p:nvSpPr>
          <p:cNvPr id="12" name="Text Placeholder 19">
            <a:extLst>
              <a:ext uri="{FF2B5EF4-FFF2-40B4-BE49-F238E27FC236}">
                <a16:creationId xmlns:a16="http://schemas.microsoft.com/office/drawing/2014/main" id="{012D376A-FD8E-9A41-8617-A9096D91E029}"/>
              </a:ext>
            </a:extLst>
          </p:cNvPr>
          <p:cNvSpPr>
            <a:spLocks noGrp="1"/>
          </p:cNvSpPr>
          <p:nvPr>
            <p:ph type="body" sz="quarter" idx="12" hasCustomPrompt="1"/>
          </p:nvPr>
        </p:nvSpPr>
        <p:spPr>
          <a:xfrm>
            <a:off x="605118" y="4114803"/>
            <a:ext cx="10381129" cy="1812116"/>
          </a:xfrm>
          <a:prstGeom prst="rect">
            <a:avLst/>
          </a:prstGeom>
        </p:spPr>
        <p:txBody>
          <a:bodyPr anchor="t"/>
          <a:lstStyle>
            <a:lvl1pPr marL="0" indent="0">
              <a:buNone/>
              <a:defRPr sz="2000" b="0">
                <a:solidFill>
                  <a:schemeClr val="accent6"/>
                </a:solidFill>
              </a:defRPr>
            </a:lvl1pPr>
          </a:lstStyle>
          <a:p>
            <a:pPr lvl="0"/>
            <a:r>
              <a:rPr lang="en-GB" dirty="0"/>
              <a:t>Sub text</a:t>
            </a:r>
            <a:endParaRPr lang="en-US" dirty="0"/>
          </a:p>
        </p:txBody>
      </p:sp>
    </p:spTree>
    <p:extLst>
      <p:ext uri="{BB962C8B-B14F-4D97-AF65-F5344CB8AC3E}">
        <p14:creationId xmlns:p14="http://schemas.microsoft.com/office/powerpoint/2010/main" val="547686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mage_CalloutText_LightGreen">
    <p:bg>
      <p:bgPr>
        <a:solidFill>
          <a:schemeClr val="accent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F842C450-8887-5240-BDFA-2018F1C25DF1}"/>
              </a:ext>
            </a:extLst>
          </p:cNvPr>
          <p:cNvSpPr>
            <a:spLocks noGrp="1"/>
          </p:cNvSpPr>
          <p:nvPr>
            <p:ph type="pic" sz="quarter" idx="13" hasCustomPrompt="1"/>
          </p:nvPr>
        </p:nvSpPr>
        <p:spPr>
          <a:xfrm>
            <a:off x="0" y="0"/>
            <a:ext cx="12192000" cy="2622176"/>
          </a:xfrm>
          <a:prstGeom prst="rect">
            <a:avLst/>
          </a:prstGeom>
          <a:solidFill>
            <a:schemeClr val="accent3"/>
          </a:solidFill>
        </p:spPr>
        <p:txBody>
          <a:bodyPr anchor="ctr"/>
          <a:lstStyle>
            <a:lvl1pPr marL="0" indent="0" algn="ctr">
              <a:buNone/>
              <a:defRPr sz="2000" b="1">
                <a:solidFill>
                  <a:schemeClr val="accent2"/>
                </a:solidFill>
              </a:defRPr>
            </a:lvl1pPr>
          </a:lstStyle>
          <a:p>
            <a:r>
              <a:rPr lang="en-US" dirty="0"/>
              <a:t>Insert picture</a:t>
            </a:r>
          </a:p>
        </p:txBody>
      </p:sp>
      <p:sp>
        <p:nvSpPr>
          <p:cNvPr id="8" name="Text Placeholder 19">
            <a:extLst>
              <a:ext uri="{FF2B5EF4-FFF2-40B4-BE49-F238E27FC236}">
                <a16:creationId xmlns:a16="http://schemas.microsoft.com/office/drawing/2014/main" id="{F06B4246-7A33-9449-9371-992A51A4FDCE}"/>
              </a:ext>
            </a:extLst>
          </p:cNvPr>
          <p:cNvSpPr>
            <a:spLocks noGrp="1"/>
          </p:cNvSpPr>
          <p:nvPr>
            <p:ph type="body" sz="quarter" idx="10" hasCustomPrompt="1"/>
          </p:nvPr>
        </p:nvSpPr>
        <p:spPr>
          <a:xfrm>
            <a:off x="605119" y="2775799"/>
            <a:ext cx="11257224" cy="913886"/>
          </a:xfrm>
          <a:prstGeom prst="rect">
            <a:avLst/>
          </a:prstGeom>
        </p:spPr>
        <p:txBody>
          <a:bodyPr anchor="b"/>
          <a:lstStyle>
            <a:lvl1pPr marL="0" indent="0">
              <a:buNone/>
              <a:defRPr sz="2800" b="1">
                <a:solidFill>
                  <a:schemeClr val="accent4"/>
                </a:solidFill>
              </a:defRPr>
            </a:lvl1pPr>
          </a:lstStyle>
          <a:p>
            <a:pPr lvl="0"/>
            <a:r>
              <a:rPr lang="en-GB" dirty="0"/>
              <a:t>Page title</a:t>
            </a:r>
            <a:endParaRPr lang="en-US" dirty="0"/>
          </a:p>
        </p:txBody>
      </p:sp>
      <p:sp>
        <p:nvSpPr>
          <p:cNvPr id="9" name="Text Placeholder 19">
            <a:extLst>
              <a:ext uri="{FF2B5EF4-FFF2-40B4-BE49-F238E27FC236}">
                <a16:creationId xmlns:a16="http://schemas.microsoft.com/office/drawing/2014/main" id="{6E48BCCB-9AF0-4048-A20E-D220F7D8DA02}"/>
              </a:ext>
            </a:extLst>
          </p:cNvPr>
          <p:cNvSpPr>
            <a:spLocks noGrp="1"/>
          </p:cNvSpPr>
          <p:nvPr>
            <p:ph type="body" sz="quarter" idx="12" hasCustomPrompt="1"/>
          </p:nvPr>
        </p:nvSpPr>
        <p:spPr>
          <a:xfrm>
            <a:off x="624194" y="3843308"/>
            <a:ext cx="10362053" cy="1963934"/>
          </a:xfrm>
          <a:prstGeom prst="rect">
            <a:avLst/>
          </a:prstGeom>
        </p:spPr>
        <p:txBody>
          <a:bodyPr anchor="t"/>
          <a:lstStyle>
            <a:lvl1pPr marL="0" indent="0">
              <a:buNone/>
              <a:defRPr sz="2000" b="0">
                <a:solidFill>
                  <a:schemeClr val="accent3"/>
                </a:solidFill>
              </a:defRPr>
            </a:lvl1pPr>
          </a:lstStyle>
          <a:p>
            <a:pPr lvl="0"/>
            <a:r>
              <a:rPr lang="en-GB" dirty="0"/>
              <a:t>Sub text</a:t>
            </a:r>
            <a:endParaRPr lang="en-US" dirty="0"/>
          </a:p>
        </p:txBody>
      </p:sp>
      <p:pic>
        <p:nvPicPr>
          <p:cNvPr id="10" name="Picture 9">
            <a:extLst>
              <a:ext uri="{FF2B5EF4-FFF2-40B4-BE49-F238E27FC236}">
                <a16:creationId xmlns:a16="http://schemas.microsoft.com/office/drawing/2014/main" id="{0A5568C2-4AAE-6948-B35D-938AFD46B5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2718" y="5947914"/>
            <a:ext cx="614316" cy="614316"/>
          </a:xfrm>
          <a:prstGeom prst="rect">
            <a:avLst/>
          </a:prstGeom>
        </p:spPr>
      </p:pic>
    </p:spTree>
    <p:extLst>
      <p:ext uri="{BB962C8B-B14F-4D97-AF65-F5344CB8AC3E}">
        <p14:creationId xmlns:p14="http://schemas.microsoft.com/office/powerpoint/2010/main" val="3045973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mage_CalloutText_White">
    <p:bg>
      <p:bgPr>
        <a:solidFill>
          <a:schemeClr val="bg1"/>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5E1561DF-05E4-C94F-AA6C-797FBCA69C78}"/>
              </a:ext>
            </a:extLst>
          </p:cNvPr>
          <p:cNvSpPr>
            <a:spLocks noGrp="1"/>
          </p:cNvSpPr>
          <p:nvPr>
            <p:ph type="pic" sz="quarter" idx="13" hasCustomPrompt="1"/>
          </p:nvPr>
        </p:nvSpPr>
        <p:spPr>
          <a:xfrm>
            <a:off x="0" y="0"/>
            <a:ext cx="12192000" cy="2622176"/>
          </a:xfrm>
          <a:prstGeom prst="rect">
            <a:avLst/>
          </a:prstGeom>
          <a:solidFill>
            <a:schemeClr val="accent5"/>
          </a:solidFill>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8" name="Text Placeholder 19">
            <a:extLst>
              <a:ext uri="{FF2B5EF4-FFF2-40B4-BE49-F238E27FC236}">
                <a16:creationId xmlns:a16="http://schemas.microsoft.com/office/drawing/2014/main" id="{E69F89AF-EDE0-BD49-B762-7DA2249CB2D9}"/>
              </a:ext>
            </a:extLst>
          </p:cNvPr>
          <p:cNvSpPr>
            <a:spLocks noGrp="1"/>
          </p:cNvSpPr>
          <p:nvPr>
            <p:ph type="body" sz="quarter" idx="10" hasCustomPrompt="1"/>
          </p:nvPr>
        </p:nvSpPr>
        <p:spPr>
          <a:xfrm>
            <a:off x="587335" y="2906098"/>
            <a:ext cx="11017329" cy="879839"/>
          </a:xfrm>
          <a:prstGeom prst="rect">
            <a:avLst/>
          </a:prstGeom>
        </p:spPr>
        <p:txBody>
          <a:bodyPr anchor="b"/>
          <a:lstStyle>
            <a:lvl1pPr marL="0" indent="0">
              <a:buNone/>
              <a:defRPr sz="2800" b="1">
                <a:solidFill>
                  <a:schemeClr val="accent4"/>
                </a:solidFill>
              </a:defRPr>
            </a:lvl1pPr>
          </a:lstStyle>
          <a:p>
            <a:pPr lvl="0"/>
            <a:r>
              <a:rPr lang="en-GB" dirty="0"/>
              <a:t>Page title</a:t>
            </a:r>
            <a:endParaRPr lang="en-US" dirty="0"/>
          </a:p>
        </p:txBody>
      </p:sp>
      <p:sp>
        <p:nvSpPr>
          <p:cNvPr id="9" name="Text Placeholder 19">
            <a:extLst>
              <a:ext uri="{FF2B5EF4-FFF2-40B4-BE49-F238E27FC236}">
                <a16:creationId xmlns:a16="http://schemas.microsoft.com/office/drawing/2014/main" id="{D58D49EC-C4C3-5146-B8C0-00C178D41742}"/>
              </a:ext>
            </a:extLst>
          </p:cNvPr>
          <p:cNvSpPr>
            <a:spLocks noGrp="1"/>
          </p:cNvSpPr>
          <p:nvPr>
            <p:ph type="body" sz="quarter" idx="12" hasCustomPrompt="1"/>
          </p:nvPr>
        </p:nvSpPr>
        <p:spPr>
          <a:xfrm>
            <a:off x="587334" y="3930316"/>
            <a:ext cx="10466147" cy="1844843"/>
          </a:xfrm>
          <a:prstGeom prst="rect">
            <a:avLst/>
          </a:prstGeom>
        </p:spPr>
        <p:txBody>
          <a:bodyPr anchor="t"/>
          <a:lstStyle>
            <a:lvl1pPr marL="0" indent="0">
              <a:buNone/>
              <a:defRPr sz="2000" b="0">
                <a:solidFill>
                  <a:schemeClr val="accent3"/>
                </a:solidFill>
              </a:defRPr>
            </a:lvl1pPr>
          </a:lstStyle>
          <a:p>
            <a:pPr lvl="0"/>
            <a:r>
              <a:rPr lang="en-GB" dirty="0"/>
              <a:t>Sub text</a:t>
            </a:r>
            <a:endParaRPr lang="en-US" dirty="0"/>
          </a:p>
        </p:txBody>
      </p:sp>
    </p:spTree>
    <p:extLst>
      <p:ext uri="{BB962C8B-B14F-4D97-AF65-F5344CB8AC3E}">
        <p14:creationId xmlns:p14="http://schemas.microsoft.com/office/powerpoint/2010/main" val="1271438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Plain">
    <p:bg>
      <p:bgPr>
        <a:solidFill>
          <a:schemeClr val="accent5"/>
        </a:solidFill>
        <a:effectLst/>
      </p:bgPr>
    </p:bg>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id="{B9320AD0-6B71-F245-AEF6-1DB29829073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Text Placeholder 19">
            <a:extLst>
              <a:ext uri="{FF2B5EF4-FFF2-40B4-BE49-F238E27FC236}">
                <a16:creationId xmlns:a16="http://schemas.microsoft.com/office/drawing/2014/main" id="{081B7F73-DA11-014D-8C90-86969AAE8F7D}"/>
              </a:ext>
            </a:extLst>
          </p:cNvPr>
          <p:cNvSpPr>
            <a:spLocks noGrp="1"/>
          </p:cNvSpPr>
          <p:nvPr>
            <p:ph type="body" sz="quarter" idx="12" hasCustomPrompt="1"/>
          </p:nvPr>
        </p:nvSpPr>
        <p:spPr>
          <a:xfrm>
            <a:off x="707135" y="4421540"/>
            <a:ext cx="5023105" cy="1560967"/>
          </a:xfrm>
          <a:prstGeom prst="rect">
            <a:avLst/>
          </a:prstGeom>
        </p:spPr>
        <p:txBody>
          <a:bodyPr anchor="t"/>
          <a:lstStyle>
            <a:lvl1pPr marL="0" indent="0">
              <a:buNone/>
              <a:defRPr sz="2000" b="0">
                <a:solidFill>
                  <a:schemeClr val="accent6"/>
                </a:solidFill>
              </a:defRPr>
            </a:lvl1pPr>
          </a:lstStyle>
          <a:p>
            <a:pPr lvl="0"/>
            <a:r>
              <a:rPr lang="en-GB" dirty="0"/>
              <a:t>Presenter details </a:t>
            </a:r>
            <a:endParaRPr lang="en-US" dirty="0"/>
          </a:p>
        </p:txBody>
      </p:sp>
      <p:sp>
        <p:nvSpPr>
          <p:cNvPr id="13" name="Text Placeholder 19">
            <a:extLst>
              <a:ext uri="{FF2B5EF4-FFF2-40B4-BE49-F238E27FC236}">
                <a16:creationId xmlns:a16="http://schemas.microsoft.com/office/drawing/2014/main" id="{BD897EA6-C5F0-B640-96DF-61B5819C690D}"/>
              </a:ext>
            </a:extLst>
          </p:cNvPr>
          <p:cNvSpPr>
            <a:spLocks noGrp="1"/>
          </p:cNvSpPr>
          <p:nvPr>
            <p:ph type="body" sz="quarter" idx="10" hasCustomPrompt="1"/>
          </p:nvPr>
        </p:nvSpPr>
        <p:spPr>
          <a:xfrm>
            <a:off x="707136" y="591312"/>
            <a:ext cx="7717536" cy="2309687"/>
          </a:xfrm>
          <a:prstGeom prst="rect">
            <a:avLst/>
          </a:prstGeom>
        </p:spPr>
        <p:txBody>
          <a:bodyPr anchor="b"/>
          <a:lstStyle>
            <a:lvl1pPr marL="0" indent="0">
              <a:buNone/>
              <a:defRPr sz="4400" b="1">
                <a:solidFill>
                  <a:schemeClr val="accent6"/>
                </a:solidFill>
              </a:defRPr>
            </a:lvl1pPr>
          </a:lstStyle>
          <a:p>
            <a:pPr lvl="0"/>
            <a:r>
              <a:rPr lang="en-GB" dirty="0"/>
              <a:t>Presentation Title</a:t>
            </a:r>
            <a:endParaRPr lang="en-US" dirty="0"/>
          </a:p>
        </p:txBody>
      </p:sp>
      <p:sp>
        <p:nvSpPr>
          <p:cNvPr id="14" name="Text Placeholder 19">
            <a:extLst>
              <a:ext uri="{FF2B5EF4-FFF2-40B4-BE49-F238E27FC236}">
                <a16:creationId xmlns:a16="http://schemas.microsoft.com/office/drawing/2014/main" id="{66661A83-8701-0D49-B174-D868129500B7}"/>
              </a:ext>
            </a:extLst>
          </p:cNvPr>
          <p:cNvSpPr>
            <a:spLocks noGrp="1"/>
          </p:cNvSpPr>
          <p:nvPr>
            <p:ph type="body" sz="quarter" idx="11" hasCustomPrompt="1"/>
          </p:nvPr>
        </p:nvSpPr>
        <p:spPr>
          <a:xfrm>
            <a:off x="707135" y="3081508"/>
            <a:ext cx="3877057" cy="347133"/>
          </a:xfrm>
          <a:prstGeom prst="rect">
            <a:avLst/>
          </a:prstGeom>
        </p:spPr>
        <p:txBody>
          <a:bodyPr anchor="t"/>
          <a:lstStyle>
            <a:lvl1pPr marL="0" indent="0">
              <a:buNone/>
              <a:defRPr sz="1600" b="1">
                <a:solidFill>
                  <a:schemeClr val="accent2"/>
                </a:solidFill>
              </a:defRPr>
            </a:lvl1pPr>
          </a:lstStyle>
          <a:p>
            <a:pPr lvl="0"/>
            <a:r>
              <a:rPr lang="en-GB" dirty="0"/>
              <a:t>Date</a:t>
            </a:r>
            <a:endParaRPr lang="en-US" dirty="0"/>
          </a:p>
        </p:txBody>
      </p:sp>
      <p:sp>
        <p:nvSpPr>
          <p:cNvPr id="15" name="Rectangle 14">
            <a:extLst>
              <a:ext uri="{FF2B5EF4-FFF2-40B4-BE49-F238E27FC236}">
                <a16:creationId xmlns:a16="http://schemas.microsoft.com/office/drawing/2014/main" id="{BA95C2CD-5CD9-1C4B-B3AB-4237B5DA68B7}"/>
              </a:ext>
            </a:extLst>
          </p:cNvPr>
          <p:cNvSpPr/>
          <p:nvPr userDrawn="1"/>
        </p:nvSpPr>
        <p:spPr>
          <a:xfrm>
            <a:off x="707135" y="6170221"/>
            <a:ext cx="1587166" cy="416011"/>
          </a:xfrm>
          <a:prstGeom prst="rect">
            <a:avLst/>
          </a:prstGeom>
        </p:spPr>
        <p:txBody>
          <a:bodyPr wrap="none">
            <a:spAutoFit/>
          </a:bodyPr>
          <a:lstStyle/>
          <a:p>
            <a:pPr>
              <a:lnSpc>
                <a:spcPct val="150000"/>
              </a:lnSpc>
              <a:defRPr sz="2500" b="0">
                <a:solidFill>
                  <a:srgbClr val="F7F9FF"/>
                </a:solidFill>
                <a:latin typeface="Roboto Bold"/>
                <a:ea typeface="Roboto Bold"/>
                <a:cs typeface="Roboto Bold"/>
                <a:sym typeface="Roboto Bold"/>
              </a:defRPr>
            </a:pPr>
            <a:r>
              <a:rPr lang="en-GB" altLang="en-GB" sz="1600" dirty="0">
                <a:solidFill>
                  <a:schemeClr val="accent2"/>
                </a:solidFill>
                <a:latin typeface="+mn-lt"/>
                <a:cs typeface="Futura Medium" panose="020B0602020204020303" pitchFamily="34" charset="-79"/>
              </a:rPr>
              <a:t>www.ktn-uk.org</a:t>
            </a:r>
            <a:endParaRPr lang="en-GB" sz="1600" dirty="0">
              <a:solidFill>
                <a:schemeClr val="accent2"/>
              </a:solidFill>
              <a:latin typeface="+mn-lt"/>
              <a:cs typeface="Futura Medium" panose="020B0602020204020303" pitchFamily="34" charset="-79"/>
            </a:endParaRPr>
          </a:p>
        </p:txBody>
      </p:sp>
    </p:spTree>
    <p:extLst>
      <p:ext uri="{BB962C8B-B14F-4D97-AF65-F5344CB8AC3E}">
        <p14:creationId xmlns:p14="http://schemas.microsoft.com/office/powerpoint/2010/main" val="1775198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Image">
    <p:bg>
      <p:bgPr>
        <a:solidFill>
          <a:schemeClr val="accent5"/>
        </a:solidFill>
        <a:effectLst/>
      </p:bgPr>
    </p:bg>
    <p:spTree>
      <p:nvGrpSpPr>
        <p:cNvPr id="1" name=""/>
        <p:cNvGrpSpPr/>
        <p:nvPr/>
      </p:nvGrpSpPr>
      <p:grpSpPr>
        <a:xfrm>
          <a:off x="0" y="0"/>
          <a:ext cx="0" cy="0"/>
          <a:chOff x="0" y="0"/>
          <a:chExt cx="0" cy="0"/>
        </a:xfrm>
      </p:grpSpPr>
      <p:pic>
        <p:nvPicPr>
          <p:cNvPr id="4" name="Picture 3" descr="A picture containing green, sitting, dark, yellow&#10;&#10;Description automatically generated">
            <a:extLst>
              <a:ext uri="{FF2B5EF4-FFF2-40B4-BE49-F238E27FC236}">
                <a16:creationId xmlns:a16="http://schemas.microsoft.com/office/drawing/2014/main" id="{C539E393-4E6F-9843-9865-8BB708345B4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Text Placeholder 19">
            <a:extLst>
              <a:ext uri="{FF2B5EF4-FFF2-40B4-BE49-F238E27FC236}">
                <a16:creationId xmlns:a16="http://schemas.microsoft.com/office/drawing/2014/main" id="{D2D09DD5-137B-8348-BA2F-4A987D05BEBC}"/>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solidFill>
              </a:defRPr>
            </a:lvl1pPr>
          </a:lstStyle>
          <a:p>
            <a:pPr lvl="0"/>
            <a:r>
              <a:rPr lang="en-GB" dirty="0"/>
              <a:t>Presenter details </a:t>
            </a:r>
            <a:endParaRPr lang="en-US" dirty="0"/>
          </a:p>
        </p:txBody>
      </p:sp>
      <p:sp>
        <p:nvSpPr>
          <p:cNvPr id="7" name="Text Placeholder 19">
            <a:extLst>
              <a:ext uri="{FF2B5EF4-FFF2-40B4-BE49-F238E27FC236}">
                <a16:creationId xmlns:a16="http://schemas.microsoft.com/office/drawing/2014/main" id="{B90D346B-CA58-E546-BBBE-F533473944CA}"/>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dirty="0"/>
              <a:t>Keep informed information</a:t>
            </a:r>
            <a:endParaRPr lang="en-US" dirty="0"/>
          </a:p>
        </p:txBody>
      </p:sp>
      <p:sp>
        <p:nvSpPr>
          <p:cNvPr id="9" name="There are no secrets to success. It is the result of preparation,…">
            <a:extLst>
              <a:ext uri="{FF2B5EF4-FFF2-40B4-BE49-F238E27FC236}">
                <a16:creationId xmlns:a16="http://schemas.microsoft.com/office/drawing/2014/main" id="{054E7B73-5320-BA44-A1B6-05299B6D8AEF}"/>
              </a:ext>
            </a:extLst>
          </p:cNvPr>
          <p:cNvSpPr txBox="1"/>
          <p:nvPr userDrawn="1"/>
        </p:nvSpPr>
        <p:spPr>
          <a:xfrm>
            <a:off x="8778490" y="6013918"/>
            <a:ext cx="65" cy="32367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numCol="1">
            <a:spAutoFit/>
          </a:bodyPr>
          <a:lstStyle/>
          <a:p>
            <a:pPr>
              <a:lnSpc>
                <a:spcPct val="150000"/>
              </a:lnSpc>
              <a:defRPr sz="2500" b="0">
                <a:solidFill>
                  <a:srgbClr val="F7F9FF"/>
                </a:solidFill>
                <a:latin typeface="Roboto Bold"/>
                <a:ea typeface="Roboto Bold"/>
                <a:cs typeface="Roboto Bold"/>
                <a:sym typeface="Roboto Bold"/>
              </a:defRPr>
            </a:pPr>
            <a:endParaRPr sz="1600" dirty="0">
              <a:solidFill>
                <a:schemeClr val="accent3"/>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3EEEB29-EC7E-E04B-8255-2AB82C626351}"/>
              </a:ext>
            </a:extLst>
          </p:cNvPr>
          <p:cNvSpPr/>
          <p:nvPr userDrawn="1"/>
        </p:nvSpPr>
        <p:spPr>
          <a:xfrm>
            <a:off x="659953" y="6319541"/>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n>
                  <a:noFill/>
                </a:ln>
                <a:solidFill>
                  <a:schemeClr val="accent2"/>
                </a:solidFill>
              </a:rPr>
              <a:t>©KTN All rights reserved   |   </a:t>
            </a:r>
            <a:r>
              <a:rPr lang="en-GB" altLang="en-GB" sz="1400" dirty="0">
                <a:ln>
                  <a:noFill/>
                </a:ln>
                <a:solidFill>
                  <a:schemeClr val="accent2"/>
                </a:solidFill>
                <a:latin typeface="Arial" panose="020B0604020202020204" pitchFamily="34" charset="0"/>
                <a:cs typeface="Arial" panose="020B0604020202020204" pitchFamily="34" charset="0"/>
              </a:rPr>
              <a:t>www.ktn-uk.org</a:t>
            </a:r>
            <a:endParaRPr lang="en-GB" sz="1400" dirty="0">
              <a:ln>
                <a:noFill/>
              </a:ln>
              <a:solidFill>
                <a:schemeClr val="accent2"/>
              </a:solidFill>
              <a:latin typeface="Arial" panose="020B060402020202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BF7A61D4-FA5E-884D-B58B-4BA8CBD19CF8}"/>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2"/>
                </a:solidFill>
              </a:defRPr>
            </a:lvl1pPr>
          </a:lstStyle>
          <a:p>
            <a:pPr lvl="0"/>
            <a:r>
              <a:rPr lang="en-GB" dirty="0"/>
              <a:t>Thank you</a:t>
            </a:r>
            <a:endParaRPr lang="en-US" dirty="0"/>
          </a:p>
        </p:txBody>
      </p:sp>
    </p:spTree>
    <p:extLst>
      <p:ext uri="{BB962C8B-B14F-4D97-AF65-F5344CB8AC3E}">
        <p14:creationId xmlns:p14="http://schemas.microsoft.com/office/powerpoint/2010/main" val="3303313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ite">
    <p:bg>
      <p:bgPr>
        <a:solidFill>
          <a:schemeClr val="bg1"/>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1D0D90E1-BEEE-734C-8B37-5C12F3E79E08}"/>
              </a:ext>
            </a:extLst>
          </p:cNvPr>
          <p:cNvSpPr>
            <a:spLocks noGrp="1"/>
          </p:cNvSpPr>
          <p:nvPr>
            <p:ph type="body" sz="quarter" idx="10" hasCustomPrompt="1"/>
          </p:nvPr>
        </p:nvSpPr>
        <p:spPr>
          <a:xfrm>
            <a:off x="512762" y="278518"/>
            <a:ext cx="11252517" cy="511175"/>
          </a:xfrm>
          <a:prstGeom prst="rect">
            <a:avLst/>
          </a:prstGeom>
        </p:spPr>
        <p:txBody>
          <a:bodyPr anchor="ctr"/>
          <a:lstStyle>
            <a:lvl1pPr marL="0" indent="0">
              <a:buNone/>
              <a:defRPr sz="2400" b="1">
                <a:ln>
                  <a:noFill/>
                </a:ln>
                <a:solidFill>
                  <a:schemeClr val="accent4"/>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4" name="Text Placeholder 3">
            <a:extLst>
              <a:ext uri="{FF2B5EF4-FFF2-40B4-BE49-F238E27FC236}">
                <a16:creationId xmlns:a16="http://schemas.microsoft.com/office/drawing/2014/main" id="{3BE3A1D8-F900-F84F-B4B7-A25304D7B1DC}"/>
              </a:ext>
            </a:extLst>
          </p:cNvPr>
          <p:cNvSpPr>
            <a:spLocks noGrp="1"/>
          </p:cNvSpPr>
          <p:nvPr>
            <p:ph type="body" sz="quarter" idx="11"/>
          </p:nvPr>
        </p:nvSpPr>
        <p:spPr>
          <a:xfrm>
            <a:off x="512763" y="1169989"/>
            <a:ext cx="10496550" cy="4557043"/>
          </a:xfrm>
          <a:prstGeom prst="rect">
            <a:avLst/>
          </a:prstGeom>
        </p:spPr>
        <p:txBody>
          <a:bodyPr/>
          <a:lstStyle>
            <a:lvl1pPr>
              <a:defRPr sz="2000">
                <a:solidFill>
                  <a:schemeClr val="accent3"/>
                </a:solidFill>
              </a:defRPr>
            </a:lvl1pPr>
            <a:lvl2pPr>
              <a:defRPr sz="1800">
                <a:solidFill>
                  <a:schemeClr val="accent3"/>
                </a:solidFill>
              </a:defRPr>
            </a:lvl2pPr>
            <a:lvl3pPr>
              <a:defRPr sz="1600">
                <a:solidFill>
                  <a:schemeClr val="accent3"/>
                </a:solidFill>
              </a:defRPr>
            </a:lvl3pPr>
            <a:lvl4pPr>
              <a:defRPr sz="1400">
                <a:solidFill>
                  <a:schemeClr val="accent3"/>
                </a:solidFill>
              </a:defRPr>
            </a:lvl4pPr>
            <a:lvl5pPr>
              <a:defRPr sz="1400">
                <a:solidFill>
                  <a:schemeClr val="accent3"/>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5" name="Picture 4" descr="A picture containing object, clock, drawing&#10;&#10;Description automatically generated">
            <a:extLst>
              <a:ext uri="{FF2B5EF4-FFF2-40B4-BE49-F238E27FC236}">
                <a16:creationId xmlns:a16="http://schemas.microsoft.com/office/drawing/2014/main" id="{66B62BAD-C4D4-E944-824E-AF3614BAB05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Tree>
    <p:extLst>
      <p:ext uri="{BB962C8B-B14F-4D97-AF65-F5344CB8AC3E}">
        <p14:creationId xmlns:p14="http://schemas.microsoft.com/office/powerpoint/2010/main" val="3806093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1DE9304-C1AD-7049-B1B2-0AA31A116EB2}"/>
              </a:ext>
            </a:extLst>
          </p:cNvPr>
          <p:cNvSpPr/>
          <p:nvPr userDrawn="1"/>
        </p:nvSpPr>
        <p:spPr>
          <a:xfrm>
            <a:off x="0" y="0"/>
            <a:ext cx="12192000" cy="90593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8" name="Text Placeholder 7">
            <a:extLst>
              <a:ext uri="{FF2B5EF4-FFF2-40B4-BE49-F238E27FC236}">
                <a16:creationId xmlns:a16="http://schemas.microsoft.com/office/drawing/2014/main" id="{1D0D90E1-BEEE-734C-8B37-5C12F3E79E08}"/>
              </a:ext>
            </a:extLst>
          </p:cNvPr>
          <p:cNvSpPr>
            <a:spLocks noGrp="1"/>
          </p:cNvSpPr>
          <p:nvPr>
            <p:ph type="body" sz="quarter" idx="10" hasCustomPrompt="1"/>
          </p:nvPr>
        </p:nvSpPr>
        <p:spPr>
          <a:xfrm>
            <a:off x="512762" y="197379"/>
            <a:ext cx="11252517" cy="511175"/>
          </a:xfrm>
          <a:prstGeom prst="rect">
            <a:avLst/>
          </a:prstGeom>
        </p:spPr>
        <p:txBody>
          <a:bodyPr anchor="ctr"/>
          <a:lstStyle>
            <a:lvl1pPr marL="0" indent="0">
              <a:buNone/>
              <a:defRPr sz="2400" b="1">
                <a:ln>
                  <a:noFill/>
                </a:ln>
                <a:solidFill>
                  <a:schemeClr val="accent3"/>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Tree>
    <p:extLst>
      <p:ext uri="{BB962C8B-B14F-4D97-AF65-F5344CB8AC3E}">
        <p14:creationId xmlns:p14="http://schemas.microsoft.com/office/powerpoint/2010/main" val="2291377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p:bg>
      <p:bgPr>
        <a:solidFill>
          <a:schemeClr val="accent5"/>
        </a:solidFill>
        <a:effectLst/>
      </p:bgPr>
    </p:bg>
    <p:spTree>
      <p:nvGrpSpPr>
        <p:cNvPr id="1" name=""/>
        <p:cNvGrpSpPr/>
        <p:nvPr/>
      </p:nvGrpSpPr>
      <p:grpSpPr>
        <a:xfrm>
          <a:off x="0" y="0"/>
          <a:ext cx="0" cy="0"/>
          <a:chOff x="0" y="0"/>
          <a:chExt cx="0" cy="0"/>
        </a:xfrm>
      </p:grpSpPr>
      <p:pic>
        <p:nvPicPr>
          <p:cNvPr id="4" name="Picture 3" descr="A picture containing green, sitting, dark, yellow&#10;&#10;Description automatically generated">
            <a:extLst>
              <a:ext uri="{FF2B5EF4-FFF2-40B4-BE49-F238E27FC236}">
                <a16:creationId xmlns:a16="http://schemas.microsoft.com/office/drawing/2014/main" id="{C539E393-4E6F-9843-9865-8BB708345B4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6" name="Text Placeholder 19">
            <a:extLst>
              <a:ext uri="{FF2B5EF4-FFF2-40B4-BE49-F238E27FC236}">
                <a16:creationId xmlns:a16="http://schemas.microsoft.com/office/drawing/2014/main" id="{D2D09DD5-137B-8348-BA2F-4A987D05BEBC}"/>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solidFill>
              </a:defRPr>
            </a:lvl1pPr>
          </a:lstStyle>
          <a:p>
            <a:pPr lvl="0"/>
            <a:r>
              <a:rPr lang="en-GB" dirty="0"/>
              <a:t>Presenter details </a:t>
            </a:r>
            <a:endParaRPr lang="en-US" dirty="0"/>
          </a:p>
        </p:txBody>
      </p:sp>
      <p:sp>
        <p:nvSpPr>
          <p:cNvPr id="7" name="Text Placeholder 19">
            <a:extLst>
              <a:ext uri="{FF2B5EF4-FFF2-40B4-BE49-F238E27FC236}">
                <a16:creationId xmlns:a16="http://schemas.microsoft.com/office/drawing/2014/main" id="{B90D346B-CA58-E546-BBBE-F533473944CA}"/>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dirty="0"/>
              <a:t>Keep informed information</a:t>
            </a:r>
            <a:endParaRPr lang="en-US" dirty="0"/>
          </a:p>
        </p:txBody>
      </p:sp>
      <p:sp>
        <p:nvSpPr>
          <p:cNvPr id="9" name="There are no secrets to success. It is the result of preparation,…">
            <a:extLst>
              <a:ext uri="{FF2B5EF4-FFF2-40B4-BE49-F238E27FC236}">
                <a16:creationId xmlns:a16="http://schemas.microsoft.com/office/drawing/2014/main" id="{054E7B73-5320-BA44-A1B6-05299B6D8AEF}"/>
              </a:ext>
            </a:extLst>
          </p:cNvPr>
          <p:cNvSpPr txBox="1"/>
          <p:nvPr userDrawn="1"/>
        </p:nvSpPr>
        <p:spPr>
          <a:xfrm>
            <a:off x="8778490" y="6013918"/>
            <a:ext cx="65" cy="32367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numCol="1">
            <a:spAutoFit/>
          </a:bodyPr>
          <a:lstStyle/>
          <a:p>
            <a:pPr>
              <a:lnSpc>
                <a:spcPct val="150000"/>
              </a:lnSpc>
              <a:defRPr sz="2500" b="0">
                <a:solidFill>
                  <a:srgbClr val="F7F9FF"/>
                </a:solidFill>
                <a:latin typeface="Roboto Bold"/>
                <a:ea typeface="Roboto Bold"/>
                <a:cs typeface="Roboto Bold"/>
                <a:sym typeface="Roboto Bold"/>
              </a:defRPr>
            </a:pPr>
            <a:endParaRPr sz="1600" dirty="0">
              <a:solidFill>
                <a:schemeClr val="accent3"/>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3EEEB29-EC7E-E04B-8255-2AB82C626351}"/>
              </a:ext>
            </a:extLst>
          </p:cNvPr>
          <p:cNvSpPr/>
          <p:nvPr userDrawn="1"/>
        </p:nvSpPr>
        <p:spPr>
          <a:xfrm>
            <a:off x="659953" y="6319541"/>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n>
                  <a:noFill/>
                </a:ln>
                <a:solidFill>
                  <a:schemeClr val="accent2"/>
                </a:solidFill>
              </a:rPr>
              <a:t>©KTN All rights reserved   |   </a:t>
            </a:r>
            <a:r>
              <a:rPr lang="en-GB" altLang="en-GB" sz="1400" dirty="0">
                <a:ln>
                  <a:noFill/>
                </a:ln>
                <a:solidFill>
                  <a:schemeClr val="accent2"/>
                </a:solidFill>
                <a:latin typeface="Arial" panose="020B0604020202020204" pitchFamily="34" charset="0"/>
                <a:cs typeface="Arial" panose="020B0604020202020204" pitchFamily="34" charset="0"/>
              </a:rPr>
              <a:t>www.ktn-uk.org</a:t>
            </a:r>
            <a:endParaRPr lang="en-GB" sz="1400" dirty="0">
              <a:ln>
                <a:noFill/>
              </a:ln>
              <a:solidFill>
                <a:schemeClr val="accent2"/>
              </a:solidFill>
              <a:latin typeface="Arial" panose="020B060402020202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BF7A61D4-FA5E-884D-B58B-4BA8CBD19CF8}"/>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2"/>
                </a:solidFill>
              </a:defRPr>
            </a:lvl1pPr>
          </a:lstStyle>
          <a:p>
            <a:pPr lvl="0"/>
            <a:r>
              <a:rPr lang="en-GB" dirty="0"/>
              <a:t>Thank you</a:t>
            </a:r>
            <a:endParaRPr lang="en-US" dirty="0"/>
          </a:p>
        </p:txBody>
      </p:sp>
    </p:spTree>
    <p:extLst>
      <p:ext uri="{BB962C8B-B14F-4D97-AF65-F5344CB8AC3E}">
        <p14:creationId xmlns:p14="http://schemas.microsoft.com/office/powerpoint/2010/main" val="4157851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TN-4">
    <p:bg>
      <p:bgPr>
        <a:solidFill>
          <a:schemeClr val="accent5"/>
        </a:solidFill>
        <a:effectLst/>
      </p:bgPr>
    </p:bg>
    <p:spTree>
      <p:nvGrpSpPr>
        <p:cNvPr id="1" name=""/>
        <p:cNvGrpSpPr/>
        <p:nvPr/>
      </p:nvGrpSpPr>
      <p:grpSpPr>
        <a:xfrm>
          <a:off x="0" y="0"/>
          <a:ext cx="0" cy="0"/>
          <a:chOff x="0" y="0"/>
          <a:chExt cx="0" cy="0"/>
        </a:xfrm>
      </p:grpSpPr>
      <p:pic>
        <p:nvPicPr>
          <p:cNvPr id="8" name="Picture 7" descr="A picture containing object, clock, drawing&#10;&#10;Description automatically generated">
            <a:extLst>
              <a:ext uri="{FF2B5EF4-FFF2-40B4-BE49-F238E27FC236}">
                <a16:creationId xmlns:a16="http://schemas.microsoft.com/office/drawing/2014/main" id="{7E2FA430-EE7B-C240-9DAA-2EA1E61A86E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21" y="1645296"/>
            <a:ext cx="3567407" cy="3567407"/>
          </a:xfrm>
          <a:prstGeom prst="rect">
            <a:avLst/>
          </a:prstGeom>
        </p:spPr>
      </p:pic>
      <p:sp>
        <p:nvSpPr>
          <p:cNvPr id="6" name="Text Placeholder 19">
            <a:extLst>
              <a:ext uri="{FF2B5EF4-FFF2-40B4-BE49-F238E27FC236}">
                <a16:creationId xmlns:a16="http://schemas.microsoft.com/office/drawing/2014/main" id="{D2D09DD5-137B-8348-BA2F-4A987D05BEBC}"/>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lumMod val="50000"/>
                  </a:schemeClr>
                </a:solidFill>
              </a:defRPr>
            </a:lvl1pPr>
          </a:lstStyle>
          <a:p>
            <a:pPr lvl="0"/>
            <a:r>
              <a:rPr lang="en-GB" dirty="0"/>
              <a:t>Presenter details </a:t>
            </a:r>
            <a:endParaRPr lang="en-US" dirty="0"/>
          </a:p>
        </p:txBody>
      </p:sp>
      <p:sp>
        <p:nvSpPr>
          <p:cNvPr id="7" name="Text Placeholder 19">
            <a:extLst>
              <a:ext uri="{FF2B5EF4-FFF2-40B4-BE49-F238E27FC236}">
                <a16:creationId xmlns:a16="http://schemas.microsoft.com/office/drawing/2014/main" id="{B90D346B-CA58-E546-BBBE-F533473944CA}"/>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6"/>
                </a:solidFill>
              </a:defRPr>
            </a:lvl1pPr>
          </a:lstStyle>
          <a:p>
            <a:pPr lvl="0"/>
            <a:r>
              <a:rPr lang="en-GB" dirty="0"/>
              <a:t>Keep informed information</a:t>
            </a:r>
            <a:endParaRPr lang="en-US" dirty="0"/>
          </a:p>
        </p:txBody>
      </p:sp>
      <p:sp>
        <p:nvSpPr>
          <p:cNvPr id="9" name="There are no secrets to success. It is the result of preparation,…">
            <a:extLst>
              <a:ext uri="{FF2B5EF4-FFF2-40B4-BE49-F238E27FC236}">
                <a16:creationId xmlns:a16="http://schemas.microsoft.com/office/drawing/2014/main" id="{054E7B73-5320-BA44-A1B6-05299B6D8AEF}"/>
              </a:ext>
            </a:extLst>
          </p:cNvPr>
          <p:cNvSpPr txBox="1"/>
          <p:nvPr userDrawn="1"/>
        </p:nvSpPr>
        <p:spPr>
          <a:xfrm>
            <a:off x="8778490" y="6013918"/>
            <a:ext cx="65" cy="32367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numCol="1">
            <a:spAutoFit/>
          </a:bodyPr>
          <a:lstStyle/>
          <a:p>
            <a:pPr>
              <a:lnSpc>
                <a:spcPct val="150000"/>
              </a:lnSpc>
              <a:defRPr sz="2500" b="0">
                <a:solidFill>
                  <a:srgbClr val="F7F9FF"/>
                </a:solidFill>
                <a:latin typeface="Roboto Bold"/>
                <a:ea typeface="Roboto Bold"/>
                <a:cs typeface="Roboto Bold"/>
                <a:sym typeface="Roboto Bold"/>
              </a:defRPr>
            </a:pPr>
            <a:endParaRPr sz="1600" dirty="0">
              <a:solidFill>
                <a:schemeClr val="accent3"/>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3EEEB29-EC7E-E04B-8255-2AB82C626351}"/>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3"/>
                </a:solidFill>
              </a:rPr>
              <a:t>©KTN All rights reserved   |   </a:t>
            </a:r>
            <a:r>
              <a:rPr lang="en-GB" altLang="en-GB" sz="1400" dirty="0">
                <a:solidFill>
                  <a:schemeClr val="accent3"/>
                </a:solidFill>
                <a:latin typeface="Arial" panose="020B0604020202020204" pitchFamily="34" charset="0"/>
                <a:cs typeface="Arial" panose="020B0604020202020204" pitchFamily="34" charset="0"/>
              </a:rPr>
              <a:t>www.ktn-uk.org</a:t>
            </a:r>
            <a:endParaRPr lang="en-GB" sz="1400" dirty="0">
              <a:solidFill>
                <a:schemeClr val="accent3"/>
              </a:solidFill>
              <a:latin typeface="Arial" panose="020B0604020202020204" pitchFamily="34" charset="0"/>
              <a:cs typeface="Arial" panose="020B0604020202020204" pitchFamily="34" charset="0"/>
            </a:endParaRPr>
          </a:p>
        </p:txBody>
      </p:sp>
      <p:sp>
        <p:nvSpPr>
          <p:cNvPr id="10" name="Text Placeholder 10">
            <a:extLst>
              <a:ext uri="{FF2B5EF4-FFF2-40B4-BE49-F238E27FC236}">
                <a16:creationId xmlns:a16="http://schemas.microsoft.com/office/drawing/2014/main" id="{7D73761F-BB57-3B4C-987D-875F269FF95E}"/>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2"/>
                </a:solidFill>
              </a:defRPr>
            </a:lvl1pPr>
          </a:lstStyle>
          <a:p>
            <a:pPr lvl="0"/>
            <a:r>
              <a:rPr lang="en-GB" dirty="0"/>
              <a:t>Thank you</a:t>
            </a:r>
            <a:endParaRPr lang="en-US" dirty="0"/>
          </a:p>
        </p:txBody>
      </p:sp>
    </p:spTree>
    <p:extLst>
      <p:ext uri="{BB962C8B-B14F-4D97-AF65-F5344CB8AC3E}">
        <p14:creationId xmlns:p14="http://schemas.microsoft.com/office/powerpoint/2010/main" val="954837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TN-3">
    <p:bg>
      <p:bgPr>
        <a:solidFill>
          <a:schemeClr val="accent4"/>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562DC8A2-E980-5248-A092-18080238BFA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20" y="1645295"/>
            <a:ext cx="3567407" cy="3567407"/>
          </a:xfrm>
          <a:prstGeom prst="rect">
            <a:avLst/>
          </a:prstGeom>
        </p:spPr>
      </p:pic>
      <p:sp>
        <p:nvSpPr>
          <p:cNvPr id="5" name="Rectangle 4">
            <a:extLst>
              <a:ext uri="{FF2B5EF4-FFF2-40B4-BE49-F238E27FC236}">
                <a16:creationId xmlns:a16="http://schemas.microsoft.com/office/drawing/2014/main" id="{04D2FD09-BEFF-1547-A9CB-2700B1984215}"/>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3"/>
                </a:solidFill>
              </a:rPr>
              <a:t>©KTN All rights reserved   |   </a:t>
            </a:r>
            <a:r>
              <a:rPr lang="en-GB" altLang="en-GB" sz="1400" dirty="0">
                <a:solidFill>
                  <a:schemeClr val="accent3"/>
                </a:solidFill>
                <a:latin typeface="Arial" panose="020B0604020202020204" pitchFamily="34" charset="0"/>
                <a:cs typeface="Arial" panose="020B0604020202020204" pitchFamily="34" charset="0"/>
              </a:rPr>
              <a:t>www.ktn-uk.org</a:t>
            </a:r>
            <a:endParaRPr lang="en-GB" sz="1400" dirty="0">
              <a:solidFill>
                <a:schemeClr val="accent3"/>
              </a:solidFill>
              <a:latin typeface="Arial" panose="020B0604020202020204" pitchFamily="34" charset="0"/>
              <a:cs typeface="Arial" panose="020B0604020202020204" pitchFamily="34" charset="0"/>
            </a:endParaRPr>
          </a:p>
        </p:txBody>
      </p:sp>
      <p:sp>
        <p:nvSpPr>
          <p:cNvPr id="7" name="Text Placeholder 19">
            <a:extLst>
              <a:ext uri="{FF2B5EF4-FFF2-40B4-BE49-F238E27FC236}">
                <a16:creationId xmlns:a16="http://schemas.microsoft.com/office/drawing/2014/main" id="{680F9253-B60E-AA46-8479-25EE63055A10}"/>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solidFill>
              </a:defRPr>
            </a:lvl1pPr>
          </a:lstStyle>
          <a:p>
            <a:pPr lvl="0"/>
            <a:r>
              <a:rPr lang="en-GB" dirty="0"/>
              <a:t>Presenter details </a:t>
            </a:r>
            <a:endParaRPr lang="en-US" dirty="0"/>
          </a:p>
        </p:txBody>
      </p:sp>
      <p:sp>
        <p:nvSpPr>
          <p:cNvPr id="9" name="Text Placeholder 19">
            <a:extLst>
              <a:ext uri="{FF2B5EF4-FFF2-40B4-BE49-F238E27FC236}">
                <a16:creationId xmlns:a16="http://schemas.microsoft.com/office/drawing/2014/main" id="{4DB23461-4B7B-D44A-BBDD-548D5D4C4A2A}"/>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dirty="0"/>
              <a:t>Keep informed information</a:t>
            </a:r>
            <a:endParaRPr lang="en-US" dirty="0"/>
          </a:p>
        </p:txBody>
      </p:sp>
      <p:sp>
        <p:nvSpPr>
          <p:cNvPr id="8" name="Text Placeholder 10">
            <a:extLst>
              <a:ext uri="{FF2B5EF4-FFF2-40B4-BE49-F238E27FC236}">
                <a16:creationId xmlns:a16="http://schemas.microsoft.com/office/drawing/2014/main" id="{AFD5F8A4-04F9-A941-BA5C-BC14A30475FA}"/>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2"/>
                </a:solidFill>
              </a:defRPr>
            </a:lvl1pPr>
          </a:lstStyle>
          <a:p>
            <a:pPr lvl="0"/>
            <a:r>
              <a:rPr lang="en-GB" dirty="0"/>
              <a:t>Thank you</a:t>
            </a:r>
            <a:endParaRPr lang="en-US" dirty="0"/>
          </a:p>
        </p:txBody>
      </p:sp>
    </p:spTree>
    <p:extLst>
      <p:ext uri="{BB962C8B-B14F-4D97-AF65-F5344CB8AC3E}">
        <p14:creationId xmlns:p14="http://schemas.microsoft.com/office/powerpoint/2010/main" val="40165995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TN-2">
    <p:bg>
      <p:bgPr>
        <a:solidFill>
          <a:schemeClr val="accent3"/>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2947CA46-190B-E14C-A63C-1AD1BCA6B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18" y="1645295"/>
            <a:ext cx="3567407" cy="3567407"/>
          </a:xfrm>
          <a:prstGeom prst="rect">
            <a:avLst/>
          </a:prstGeom>
        </p:spPr>
      </p:pic>
      <p:sp>
        <p:nvSpPr>
          <p:cNvPr id="5" name="Rectangle 4">
            <a:extLst>
              <a:ext uri="{FF2B5EF4-FFF2-40B4-BE49-F238E27FC236}">
                <a16:creationId xmlns:a16="http://schemas.microsoft.com/office/drawing/2014/main" id="{3DEF02FC-5A8E-894B-94CF-16936CCA1399}"/>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2"/>
                </a:solidFill>
              </a:rPr>
              <a:t>©KTN All rights reserved   |   </a:t>
            </a:r>
            <a:r>
              <a:rPr lang="en-GB" altLang="en-GB" sz="1400" dirty="0">
                <a:solidFill>
                  <a:schemeClr val="accent2"/>
                </a:solidFill>
                <a:latin typeface="Arial" panose="020B0604020202020204" pitchFamily="34" charset="0"/>
                <a:cs typeface="Arial" panose="020B0604020202020204" pitchFamily="34" charset="0"/>
              </a:rPr>
              <a:t>www.ktn-uk.org</a:t>
            </a:r>
            <a:endParaRPr lang="en-GB" sz="1400" dirty="0">
              <a:solidFill>
                <a:schemeClr val="accent2"/>
              </a:solidFill>
              <a:latin typeface="Arial" panose="020B0604020202020204" pitchFamily="34" charset="0"/>
              <a:cs typeface="Arial" panose="020B0604020202020204" pitchFamily="34" charset="0"/>
            </a:endParaRPr>
          </a:p>
        </p:txBody>
      </p:sp>
      <p:sp>
        <p:nvSpPr>
          <p:cNvPr id="7" name="Text Placeholder 19">
            <a:extLst>
              <a:ext uri="{FF2B5EF4-FFF2-40B4-BE49-F238E27FC236}">
                <a16:creationId xmlns:a16="http://schemas.microsoft.com/office/drawing/2014/main" id="{0ED882B6-4D48-3045-8A74-A61A1A52B766}"/>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solidFill>
              </a:defRPr>
            </a:lvl1pPr>
          </a:lstStyle>
          <a:p>
            <a:pPr lvl="0"/>
            <a:r>
              <a:rPr lang="en-GB" dirty="0"/>
              <a:t>Presenter details </a:t>
            </a:r>
            <a:endParaRPr lang="en-US" dirty="0"/>
          </a:p>
        </p:txBody>
      </p:sp>
      <p:sp>
        <p:nvSpPr>
          <p:cNvPr id="9" name="Text Placeholder 19">
            <a:extLst>
              <a:ext uri="{FF2B5EF4-FFF2-40B4-BE49-F238E27FC236}">
                <a16:creationId xmlns:a16="http://schemas.microsoft.com/office/drawing/2014/main" id="{77990A71-663F-DC41-8A01-C12282B87CCF}"/>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4"/>
                </a:solidFill>
              </a:defRPr>
            </a:lvl1pPr>
          </a:lstStyle>
          <a:p>
            <a:pPr lvl="0"/>
            <a:r>
              <a:rPr lang="en-GB" dirty="0"/>
              <a:t>Keep informed information</a:t>
            </a:r>
            <a:endParaRPr lang="en-US" dirty="0"/>
          </a:p>
        </p:txBody>
      </p:sp>
      <p:sp>
        <p:nvSpPr>
          <p:cNvPr id="8" name="Text Placeholder 10">
            <a:extLst>
              <a:ext uri="{FF2B5EF4-FFF2-40B4-BE49-F238E27FC236}">
                <a16:creationId xmlns:a16="http://schemas.microsoft.com/office/drawing/2014/main" id="{81657FDE-6A27-0147-9F9A-32E383E00B6F}"/>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2"/>
                </a:solidFill>
              </a:defRPr>
            </a:lvl1pPr>
          </a:lstStyle>
          <a:p>
            <a:pPr lvl="0"/>
            <a:r>
              <a:rPr lang="en-GB" dirty="0"/>
              <a:t>Thank you</a:t>
            </a:r>
            <a:endParaRPr lang="en-US" dirty="0"/>
          </a:p>
        </p:txBody>
      </p:sp>
    </p:spTree>
    <p:extLst>
      <p:ext uri="{BB962C8B-B14F-4D97-AF65-F5344CB8AC3E}">
        <p14:creationId xmlns:p14="http://schemas.microsoft.com/office/powerpoint/2010/main" val="11279694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TN-1">
    <p:bg>
      <p:bgPr>
        <a:solidFill>
          <a:schemeClr val="accent2"/>
        </a:solidFill>
        <a:effectLst/>
      </p:bgPr>
    </p:bg>
    <p:spTree>
      <p:nvGrpSpPr>
        <p:cNvPr id="1" name=""/>
        <p:cNvGrpSpPr/>
        <p:nvPr/>
      </p:nvGrpSpPr>
      <p:grpSpPr>
        <a:xfrm>
          <a:off x="0" y="0"/>
          <a:ext cx="0" cy="0"/>
          <a:chOff x="0" y="0"/>
          <a:chExt cx="0" cy="0"/>
        </a:xfrm>
      </p:grpSpPr>
      <p:pic>
        <p:nvPicPr>
          <p:cNvPr id="3" name="Picture 2" descr="A close up of a sign&#10;&#10;Description automatically generated">
            <a:extLst>
              <a:ext uri="{FF2B5EF4-FFF2-40B4-BE49-F238E27FC236}">
                <a16:creationId xmlns:a16="http://schemas.microsoft.com/office/drawing/2014/main" id="{A6453095-E15C-784C-9C78-FF83B9B3A3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19" y="1645295"/>
            <a:ext cx="3567407" cy="3567407"/>
          </a:xfrm>
          <a:prstGeom prst="rect">
            <a:avLst/>
          </a:prstGeom>
        </p:spPr>
      </p:pic>
      <p:sp>
        <p:nvSpPr>
          <p:cNvPr id="6" name="Rectangle 5">
            <a:extLst>
              <a:ext uri="{FF2B5EF4-FFF2-40B4-BE49-F238E27FC236}">
                <a16:creationId xmlns:a16="http://schemas.microsoft.com/office/drawing/2014/main" id="{2B6B0359-D561-E14A-B42A-C7EF2D0954DE}"/>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3"/>
                </a:solidFill>
              </a:rPr>
              <a:t>©KTN All rights reserved   |   </a:t>
            </a:r>
            <a:r>
              <a:rPr lang="en-GB" altLang="en-GB" sz="1400" dirty="0">
                <a:solidFill>
                  <a:schemeClr val="accent3"/>
                </a:solidFill>
                <a:latin typeface="Arial" panose="020B0604020202020204" pitchFamily="34" charset="0"/>
                <a:cs typeface="Arial" panose="020B0604020202020204" pitchFamily="34" charset="0"/>
              </a:rPr>
              <a:t>www.ktn-uk.org</a:t>
            </a:r>
            <a:endParaRPr lang="en-GB" sz="1400" dirty="0">
              <a:solidFill>
                <a:schemeClr val="accent3"/>
              </a:solidFill>
              <a:latin typeface="Arial" panose="020B0604020202020204" pitchFamily="34" charset="0"/>
              <a:cs typeface="Arial" panose="020B0604020202020204" pitchFamily="34" charset="0"/>
            </a:endParaRPr>
          </a:p>
        </p:txBody>
      </p:sp>
      <p:sp>
        <p:nvSpPr>
          <p:cNvPr id="9" name="Text Placeholder 19">
            <a:extLst>
              <a:ext uri="{FF2B5EF4-FFF2-40B4-BE49-F238E27FC236}">
                <a16:creationId xmlns:a16="http://schemas.microsoft.com/office/drawing/2014/main" id="{6DFCB5CA-0B5C-DD47-A0A2-AC5B27605D2A}"/>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6"/>
                </a:solidFill>
              </a:defRPr>
            </a:lvl1pPr>
          </a:lstStyle>
          <a:p>
            <a:pPr lvl="0"/>
            <a:r>
              <a:rPr lang="en-GB" dirty="0"/>
              <a:t>Presenter details </a:t>
            </a:r>
            <a:endParaRPr lang="en-US" dirty="0"/>
          </a:p>
        </p:txBody>
      </p:sp>
      <p:sp>
        <p:nvSpPr>
          <p:cNvPr id="10" name="Text Placeholder 19">
            <a:extLst>
              <a:ext uri="{FF2B5EF4-FFF2-40B4-BE49-F238E27FC236}">
                <a16:creationId xmlns:a16="http://schemas.microsoft.com/office/drawing/2014/main" id="{92380CBC-C8A6-EA4C-95B9-50912CF3076A}"/>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dirty="0"/>
              <a:t>Keep informed information</a:t>
            </a:r>
            <a:endParaRPr lang="en-US" dirty="0"/>
          </a:p>
        </p:txBody>
      </p:sp>
      <p:sp>
        <p:nvSpPr>
          <p:cNvPr id="7" name="Text Placeholder 10">
            <a:extLst>
              <a:ext uri="{FF2B5EF4-FFF2-40B4-BE49-F238E27FC236}">
                <a16:creationId xmlns:a16="http://schemas.microsoft.com/office/drawing/2014/main" id="{6F35A072-5405-FE4B-8BC6-43D1788C7C47}"/>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4"/>
                </a:solidFill>
              </a:defRPr>
            </a:lvl1pPr>
          </a:lstStyle>
          <a:p>
            <a:pPr lvl="0"/>
            <a:r>
              <a:rPr lang="en-GB" dirty="0"/>
              <a:t>Thank you</a:t>
            </a:r>
            <a:endParaRPr lang="en-US" dirty="0"/>
          </a:p>
        </p:txBody>
      </p:sp>
    </p:spTree>
    <p:extLst>
      <p:ext uri="{BB962C8B-B14F-4D97-AF65-F5344CB8AC3E}">
        <p14:creationId xmlns:p14="http://schemas.microsoft.com/office/powerpoint/2010/main" val="37971564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TN-0">
    <p:bg>
      <p:bgPr>
        <a:solidFill>
          <a:schemeClr val="accent6"/>
        </a:solidFill>
        <a:effectLst/>
      </p:bgPr>
    </p:bg>
    <p:spTree>
      <p:nvGrpSpPr>
        <p:cNvPr id="1" name=""/>
        <p:cNvGrpSpPr/>
        <p:nvPr/>
      </p:nvGrpSpPr>
      <p:grpSpPr>
        <a:xfrm>
          <a:off x="0" y="0"/>
          <a:ext cx="0" cy="0"/>
          <a:chOff x="0" y="0"/>
          <a:chExt cx="0" cy="0"/>
        </a:xfrm>
      </p:grpSpPr>
      <p:pic>
        <p:nvPicPr>
          <p:cNvPr id="3" name="Picture 2" descr="A picture containing clock&#10;&#10;Description automatically generated">
            <a:extLst>
              <a:ext uri="{FF2B5EF4-FFF2-40B4-BE49-F238E27FC236}">
                <a16:creationId xmlns:a16="http://schemas.microsoft.com/office/drawing/2014/main" id="{C505A677-DF88-7047-A401-D12F7E546C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19" y="1645295"/>
            <a:ext cx="3567407" cy="3567407"/>
          </a:xfrm>
          <a:prstGeom prst="rect">
            <a:avLst/>
          </a:prstGeom>
        </p:spPr>
      </p:pic>
      <p:sp>
        <p:nvSpPr>
          <p:cNvPr id="5" name="Rectangle 4">
            <a:extLst>
              <a:ext uri="{FF2B5EF4-FFF2-40B4-BE49-F238E27FC236}">
                <a16:creationId xmlns:a16="http://schemas.microsoft.com/office/drawing/2014/main" id="{BC82F3B3-DF2D-3845-AC1B-1866AD51B4C9}"/>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4"/>
                </a:solidFill>
              </a:rPr>
              <a:t>©KTN All rights reserved   |   </a:t>
            </a:r>
            <a:r>
              <a:rPr lang="en-GB" altLang="en-GB" sz="1400" dirty="0">
                <a:solidFill>
                  <a:schemeClr val="accent4"/>
                </a:solidFill>
                <a:latin typeface="Arial" panose="020B0604020202020204" pitchFamily="34" charset="0"/>
                <a:cs typeface="Arial" panose="020B0604020202020204" pitchFamily="34" charset="0"/>
              </a:rPr>
              <a:t>www.ktn-uk.org</a:t>
            </a:r>
            <a:endParaRPr lang="en-GB" sz="1400" dirty="0">
              <a:solidFill>
                <a:schemeClr val="accent4"/>
              </a:solidFill>
              <a:latin typeface="Arial" panose="020B0604020202020204" pitchFamily="34" charset="0"/>
              <a:cs typeface="Arial" panose="020B0604020202020204" pitchFamily="34" charset="0"/>
            </a:endParaRPr>
          </a:p>
        </p:txBody>
      </p:sp>
      <p:sp>
        <p:nvSpPr>
          <p:cNvPr id="8" name="Text Placeholder 19">
            <a:extLst>
              <a:ext uri="{FF2B5EF4-FFF2-40B4-BE49-F238E27FC236}">
                <a16:creationId xmlns:a16="http://schemas.microsoft.com/office/drawing/2014/main" id="{E411B5E7-81A0-624E-84C4-05AC108BDA45}"/>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2"/>
                </a:solidFill>
              </a:defRPr>
            </a:lvl1pPr>
          </a:lstStyle>
          <a:p>
            <a:pPr lvl="0"/>
            <a:r>
              <a:rPr lang="en-GB" dirty="0"/>
              <a:t>Presenter details </a:t>
            </a:r>
            <a:endParaRPr lang="en-US" dirty="0"/>
          </a:p>
        </p:txBody>
      </p:sp>
      <p:sp>
        <p:nvSpPr>
          <p:cNvPr id="9" name="Text Placeholder 19">
            <a:extLst>
              <a:ext uri="{FF2B5EF4-FFF2-40B4-BE49-F238E27FC236}">
                <a16:creationId xmlns:a16="http://schemas.microsoft.com/office/drawing/2014/main" id="{90991675-BFCA-1642-8B64-0BCAED0B11C2}"/>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noProof="0"/>
              <a:t>Keep informed information</a:t>
            </a:r>
          </a:p>
        </p:txBody>
      </p:sp>
      <p:sp>
        <p:nvSpPr>
          <p:cNvPr id="7" name="Text Placeholder 10">
            <a:extLst>
              <a:ext uri="{FF2B5EF4-FFF2-40B4-BE49-F238E27FC236}">
                <a16:creationId xmlns:a16="http://schemas.microsoft.com/office/drawing/2014/main" id="{16034BF9-DC8D-4C4D-8A30-0CB7BDCC896F}"/>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4"/>
                </a:solidFill>
              </a:defRPr>
            </a:lvl1pPr>
          </a:lstStyle>
          <a:p>
            <a:pPr lvl="0"/>
            <a:r>
              <a:rPr lang="en-GB" dirty="0"/>
              <a:t>Thank you</a:t>
            </a:r>
            <a:endParaRPr lang="en-US" dirty="0"/>
          </a:p>
        </p:txBody>
      </p:sp>
    </p:spTree>
    <p:extLst>
      <p:ext uri="{BB962C8B-B14F-4D97-AF65-F5344CB8AC3E}">
        <p14:creationId xmlns:p14="http://schemas.microsoft.com/office/powerpoint/2010/main" val="34985560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hite">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object, clock, drawing&#10;&#10;Description automatically generated">
            <a:extLst>
              <a:ext uri="{FF2B5EF4-FFF2-40B4-BE49-F238E27FC236}">
                <a16:creationId xmlns:a16="http://schemas.microsoft.com/office/drawing/2014/main" id="{CB4A50D5-549E-8946-A01E-F47A65B1813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80519" y="1645295"/>
            <a:ext cx="3567407" cy="3567407"/>
          </a:xfrm>
          <a:prstGeom prst="rect">
            <a:avLst/>
          </a:prstGeom>
        </p:spPr>
      </p:pic>
      <p:sp>
        <p:nvSpPr>
          <p:cNvPr id="4" name="Rectangle 3">
            <a:extLst>
              <a:ext uri="{FF2B5EF4-FFF2-40B4-BE49-F238E27FC236}">
                <a16:creationId xmlns:a16="http://schemas.microsoft.com/office/drawing/2014/main" id="{5FD74906-1E46-2E4A-ADEE-F1BC718D140B}"/>
              </a:ext>
            </a:extLst>
          </p:cNvPr>
          <p:cNvSpPr/>
          <p:nvPr userDrawn="1"/>
        </p:nvSpPr>
        <p:spPr>
          <a:xfrm>
            <a:off x="6969330" y="6075986"/>
            <a:ext cx="371877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3"/>
                </a:solidFill>
              </a:rPr>
              <a:t>©KTN All rights reserved   |   </a:t>
            </a:r>
            <a:r>
              <a:rPr lang="en-GB" altLang="en-GB" sz="1400" dirty="0">
                <a:solidFill>
                  <a:schemeClr val="accent3"/>
                </a:solidFill>
                <a:latin typeface="Arial" panose="020B0604020202020204" pitchFamily="34" charset="0"/>
                <a:cs typeface="Arial" panose="020B0604020202020204" pitchFamily="34" charset="0"/>
              </a:rPr>
              <a:t>www.ktn-uk.org</a:t>
            </a:r>
            <a:endParaRPr lang="en-GB" sz="1400" dirty="0">
              <a:solidFill>
                <a:schemeClr val="accent3"/>
              </a:solidFill>
              <a:latin typeface="Arial" panose="020B0604020202020204" pitchFamily="34" charset="0"/>
              <a:cs typeface="Arial" panose="020B0604020202020204" pitchFamily="34" charset="0"/>
            </a:endParaRPr>
          </a:p>
        </p:txBody>
      </p:sp>
      <p:sp>
        <p:nvSpPr>
          <p:cNvPr id="6" name="Text Placeholder 19">
            <a:extLst>
              <a:ext uri="{FF2B5EF4-FFF2-40B4-BE49-F238E27FC236}">
                <a16:creationId xmlns:a16="http://schemas.microsoft.com/office/drawing/2014/main" id="{B44273BF-BC49-F040-A56F-C6D6C1409ECB}"/>
              </a:ext>
            </a:extLst>
          </p:cNvPr>
          <p:cNvSpPr>
            <a:spLocks noGrp="1"/>
          </p:cNvSpPr>
          <p:nvPr>
            <p:ph type="body" sz="quarter" idx="12" hasCustomPrompt="1"/>
          </p:nvPr>
        </p:nvSpPr>
        <p:spPr>
          <a:xfrm>
            <a:off x="707135" y="4609254"/>
            <a:ext cx="5707112" cy="1657434"/>
          </a:xfrm>
          <a:prstGeom prst="rect">
            <a:avLst/>
          </a:prstGeom>
        </p:spPr>
        <p:txBody>
          <a:bodyPr anchor="t"/>
          <a:lstStyle>
            <a:lvl1pPr marL="0" indent="0">
              <a:buNone/>
              <a:defRPr sz="1800" b="0">
                <a:solidFill>
                  <a:schemeClr val="accent2"/>
                </a:solidFill>
              </a:defRPr>
            </a:lvl1pPr>
          </a:lstStyle>
          <a:p>
            <a:pPr lvl="0"/>
            <a:r>
              <a:rPr lang="en-GB" dirty="0"/>
              <a:t>Presenter details </a:t>
            </a:r>
            <a:endParaRPr lang="en-US" dirty="0"/>
          </a:p>
        </p:txBody>
      </p:sp>
      <p:sp>
        <p:nvSpPr>
          <p:cNvPr id="7" name="Text Placeholder 19">
            <a:extLst>
              <a:ext uri="{FF2B5EF4-FFF2-40B4-BE49-F238E27FC236}">
                <a16:creationId xmlns:a16="http://schemas.microsoft.com/office/drawing/2014/main" id="{66127824-E969-6A49-858B-1811115306BE}"/>
              </a:ext>
            </a:extLst>
          </p:cNvPr>
          <p:cNvSpPr>
            <a:spLocks noGrp="1"/>
          </p:cNvSpPr>
          <p:nvPr>
            <p:ph type="body" sz="quarter" idx="13" hasCustomPrompt="1"/>
          </p:nvPr>
        </p:nvSpPr>
        <p:spPr>
          <a:xfrm>
            <a:off x="707135" y="2564942"/>
            <a:ext cx="6769430" cy="1657434"/>
          </a:xfrm>
          <a:prstGeom prst="rect">
            <a:avLst/>
          </a:prstGeom>
        </p:spPr>
        <p:txBody>
          <a:bodyPr anchor="t"/>
          <a:lstStyle>
            <a:lvl1pPr marL="0" indent="0">
              <a:buNone/>
              <a:defRPr sz="2000" b="0">
                <a:solidFill>
                  <a:schemeClr val="accent3"/>
                </a:solidFill>
              </a:defRPr>
            </a:lvl1pPr>
          </a:lstStyle>
          <a:p>
            <a:pPr lvl="0"/>
            <a:r>
              <a:rPr lang="en-GB" dirty="0"/>
              <a:t>Keep informed information</a:t>
            </a:r>
            <a:endParaRPr lang="en-US" dirty="0"/>
          </a:p>
        </p:txBody>
      </p:sp>
      <p:sp>
        <p:nvSpPr>
          <p:cNvPr id="8" name="Text Placeholder 10">
            <a:extLst>
              <a:ext uri="{FF2B5EF4-FFF2-40B4-BE49-F238E27FC236}">
                <a16:creationId xmlns:a16="http://schemas.microsoft.com/office/drawing/2014/main" id="{CCE6CF61-48AA-2549-BFD7-FE0B8FF8792E}"/>
              </a:ext>
            </a:extLst>
          </p:cNvPr>
          <p:cNvSpPr>
            <a:spLocks noGrp="1"/>
          </p:cNvSpPr>
          <p:nvPr>
            <p:ph type="body" sz="quarter" idx="14" hasCustomPrompt="1"/>
          </p:nvPr>
        </p:nvSpPr>
        <p:spPr>
          <a:xfrm>
            <a:off x="660400" y="874713"/>
            <a:ext cx="6816725" cy="1276350"/>
          </a:xfrm>
          <a:prstGeom prst="rect">
            <a:avLst/>
          </a:prstGeom>
        </p:spPr>
        <p:txBody>
          <a:bodyPr/>
          <a:lstStyle>
            <a:lvl1pPr marL="0" indent="0">
              <a:buNone/>
              <a:defRPr sz="6600" b="1">
                <a:solidFill>
                  <a:schemeClr val="accent5"/>
                </a:solidFill>
              </a:defRPr>
            </a:lvl1pPr>
          </a:lstStyle>
          <a:p>
            <a:pPr lvl="0"/>
            <a:r>
              <a:rPr lang="en-GB" dirty="0"/>
              <a:t>Thank you</a:t>
            </a:r>
            <a:endParaRPr lang="en-US" dirty="0"/>
          </a:p>
        </p:txBody>
      </p:sp>
    </p:spTree>
    <p:extLst>
      <p:ext uri="{BB962C8B-B14F-4D97-AF65-F5344CB8AC3E}">
        <p14:creationId xmlns:p14="http://schemas.microsoft.com/office/powerpoint/2010/main" val="3890872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TN-0">
    <p:bg>
      <p:bgPr>
        <a:solidFill>
          <a:schemeClr val="accent6"/>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804175-4C6E-BF44-A161-83FF3C25198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2718" y="5947914"/>
            <a:ext cx="614316" cy="614316"/>
          </a:xfrm>
          <a:prstGeom prst="rect">
            <a:avLst/>
          </a:prstGeom>
        </p:spPr>
      </p:pic>
      <p:sp>
        <p:nvSpPr>
          <p:cNvPr id="8" name="Text Placeholder 7">
            <a:extLst>
              <a:ext uri="{FF2B5EF4-FFF2-40B4-BE49-F238E27FC236}">
                <a16:creationId xmlns:a16="http://schemas.microsoft.com/office/drawing/2014/main" id="{1D0D90E1-BEEE-734C-8B37-5C12F3E79E08}"/>
              </a:ext>
            </a:extLst>
          </p:cNvPr>
          <p:cNvSpPr>
            <a:spLocks noGrp="1"/>
          </p:cNvSpPr>
          <p:nvPr>
            <p:ph type="body" sz="quarter" idx="10" hasCustomPrompt="1"/>
          </p:nvPr>
        </p:nvSpPr>
        <p:spPr>
          <a:xfrm>
            <a:off x="512762" y="278518"/>
            <a:ext cx="11252517" cy="511175"/>
          </a:xfrm>
          <a:prstGeom prst="rect">
            <a:avLst/>
          </a:prstGeom>
        </p:spPr>
        <p:txBody>
          <a:bodyPr anchor="ctr"/>
          <a:lstStyle>
            <a:lvl1pPr marL="0" indent="0">
              <a:buNone/>
              <a:defRPr sz="2400" b="1">
                <a:ln>
                  <a:noFill/>
                </a:ln>
                <a:solidFill>
                  <a:schemeClr val="accent4"/>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4" name="Text Placeholder 3">
            <a:extLst>
              <a:ext uri="{FF2B5EF4-FFF2-40B4-BE49-F238E27FC236}">
                <a16:creationId xmlns:a16="http://schemas.microsoft.com/office/drawing/2014/main" id="{3BE3A1D8-F900-F84F-B4B7-A25304D7B1DC}"/>
              </a:ext>
            </a:extLst>
          </p:cNvPr>
          <p:cNvSpPr>
            <a:spLocks noGrp="1"/>
          </p:cNvSpPr>
          <p:nvPr>
            <p:ph type="body" sz="quarter" idx="11"/>
          </p:nvPr>
        </p:nvSpPr>
        <p:spPr>
          <a:xfrm>
            <a:off x="512763" y="1169989"/>
            <a:ext cx="10496550" cy="4605169"/>
          </a:xfrm>
          <a:prstGeom prst="rect">
            <a:avLst/>
          </a:prstGeom>
        </p:spPr>
        <p:txBody>
          <a:bodyPr/>
          <a:lstStyle>
            <a:lvl1pPr>
              <a:defRPr sz="2000">
                <a:solidFill>
                  <a:schemeClr val="accent3"/>
                </a:solidFill>
              </a:defRPr>
            </a:lvl1pPr>
            <a:lvl2pPr>
              <a:defRPr sz="1800">
                <a:solidFill>
                  <a:schemeClr val="accent3"/>
                </a:solidFill>
              </a:defRPr>
            </a:lvl2pPr>
            <a:lvl3pPr>
              <a:defRPr sz="1600">
                <a:solidFill>
                  <a:schemeClr val="accent3"/>
                </a:solidFill>
              </a:defRPr>
            </a:lvl3pPr>
            <a:lvl4pPr>
              <a:defRPr sz="1400">
                <a:solidFill>
                  <a:schemeClr val="accent3"/>
                </a:solidFill>
              </a:defRPr>
            </a:lvl4pPr>
            <a:lvl5pPr>
              <a:defRPr sz="1400">
                <a:solidFill>
                  <a:schemeClr val="accent3"/>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80545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TN-3">
    <p:bg>
      <p:bgPr>
        <a:solidFill>
          <a:schemeClr val="accent3"/>
        </a:solidFill>
        <a:effectLst/>
      </p:bgPr>
    </p:bg>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3238B755-E877-1342-B3BE-529F3A49A04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96880" y="5920769"/>
            <a:ext cx="665463" cy="665463"/>
          </a:xfrm>
          <a:prstGeom prst="rect">
            <a:avLst/>
          </a:prstGeom>
        </p:spPr>
      </p:pic>
      <p:sp>
        <p:nvSpPr>
          <p:cNvPr id="9" name="Text Placeholder 7">
            <a:extLst>
              <a:ext uri="{FF2B5EF4-FFF2-40B4-BE49-F238E27FC236}">
                <a16:creationId xmlns:a16="http://schemas.microsoft.com/office/drawing/2014/main" id="{726C4455-2E58-5741-99C2-B61C4BF19CAD}"/>
              </a:ext>
            </a:extLst>
          </p:cNvPr>
          <p:cNvSpPr>
            <a:spLocks noGrp="1"/>
          </p:cNvSpPr>
          <p:nvPr>
            <p:ph type="body" sz="quarter" idx="10" hasCustomPrompt="1"/>
          </p:nvPr>
        </p:nvSpPr>
        <p:spPr>
          <a:xfrm>
            <a:off x="512762" y="265071"/>
            <a:ext cx="11252517" cy="511175"/>
          </a:xfrm>
          <a:prstGeom prst="rect">
            <a:avLst/>
          </a:prstGeom>
        </p:spPr>
        <p:txBody>
          <a:bodyPr anchor="ctr"/>
          <a:lstStyle>
            <a:lvl1pPr marL="0" indent="0">
              <a:buNone/>
              <a:defRPr sz="2400" b="1">
                <a:ln>
                  <a:noFill/>
                </a:ln>
                <a:solidFill>
                  <a:schemeClr val="accent6"/>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4" name="Text Placeholder 3">
            <a:extLst>
              <a:ext uri="{FF2B5EF4-FFF2-40B4-BE49-F238E27FC236}">
                <a16:creationId xmlns:a16="http://schemas.microsoft.com/office/drawing/2014/main" id="{01290A89-A063-6247-B6AC-6BB5DA93E6CB}"/>
              </a:ext>
            </a:extLst>
          </p:cNvPr>
          <p:cNvSpPr>
            <a:spLocks noGrp="1"/>
          </p:cNvSpPr>
          <p:nvPr>
            <p:ph type="body" sz="quarter" idx="11"/>
          </p:nvPr>
        </p:nvSpPr>
        <p:spPr>
          <a:xfrm>
            <a:off x="512763" y="1169989"/>
            <a:ext cx="10496550" cy="4589127"/>
          </a:xfrm>
          <a:prstGeom prst="rect">
            <a:avLst/>
          </a:prstGeom>
        </p:spPr>
        <p:txBody>
          <a:bodyPr/>
          <a:lstStyle>
            <a:lvl1pPr>
              <a:defRPr sz="2000">
                <a:solidFill>
                  <a:schemeClr val="accent5"/>
                </a:solidFill>
              </a:defRPr>
            </a:lvl1pPr>
            <a:lvl2pPr>
              <a:defRPr sz="1800">
                <a:solidFill>
                  <a:schemeClr val="accent5"/>
                </a:solidFill>
              </a:defRPr>
            </a:lvl2pPr>
            <a:lvl3pPr>
              <a:defRPr sz="1600">
                <a:solidFill>
                  <a:schemeClr val="accent5"/>
                </a:solidFill>
              </a:defRPr>
            </a:lvl3pPr>
            <a:lvl4pPr>
              <a:defRPr sz="1400">
                <a:solidFill>
                  <a:schemeClr val="accent5"/>
                </a:solidFill>
              </a:defRPr>
            </a:lvl4pPr>
            <a:lvl5pPr>
              <a:defRPr sz="1400">
                <a:solidFill>
                  <a:schemeClr val="accent5"/>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543878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TN-1">
    <p:bg>
      <p:bgPr>
        <a:solidFill>
          <a:schemeClr val="accent4"/>
        </a:solidFill>
        <a:effectLst/>
      </p:bgPr>
    </p:bg>
    <p:spTree>
      <p:nvGrpSpPr>
        <p:cNvPr id="1" name=""/>
        <p:cNvGrpSpPr/>
        <p:nvPr/>
      </p:nvGrpSpPr>
      <p:grpSpPr>
        <a:xfrm>
          <a:off x="0" y="0"/>
          <a:ext cx="0" cy="0"/>
          <a:chOff x="0" y="0"/>
          <a:chExt cx="0" cy="0"/>
        </a:xfrm>
      </p:grpSpPr>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6" name="Text Placeholder 7">
            <a:extLst>
              <a:ext uri="{FF2B5EF4-FFF2-40B4-BE49-F238E27FC236}">
                <a16:creationId xmlns:a16="http://schemas.microsoft.com/office/drawing/2014/main" id="{D537A618-1421-F04C-BD66-52EE0EADFE03}"/>
              </a:ext>
            </a:extLst>
          </p:cNvPr>
          <p:cNvSpPr>
            <a:spLocks noGrp="1"/>
          </p:cNvSpPr>
          <p:nvPr>
            <p:ph type="body" sz="quarter" idx="10" hasCustomPrompt="1"/>
          </p:nvPr>
        </p:nvSpPr>
        <p:spPr>
          <a:xfrm>
            <a:off x="512762" y="265071"/>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5" name="Text Placeholder 3">
            <a:extLst>
              <a:ext uri="{FF2B5EF4-FFF2-40B4-BE49-F238E27FC236}">
                <a16:creationId xmlns:a16="http://schemas.microsoft.com/office/drawing/2014/main" id="{3284003D-7420-4F42-ABB8-C8F0F58A9D1C}"/>
              </a:ext>
            </a:extLst>
          </p:cNvPr>
          <p:cNvSpPr>
            <a:spLocks noGrp="1"/>
          </p:cNvSpPr>
          <p:nvPr>
            <p:ph type="body" sz="quarter" idx="11"/>
          </p:nvPr>
        </p:nvSpPr>
        <p:spPr>
          <a:xfrm>
            <a:off x="512763" y="1169989"/>
            <a:ext cx="10496550" cy="4621212"/>
          </a:xfrm>
          <a:prstGeom prst="rect">
            <a:avLst/>
          </a:prstGeom>
        </p:spPr>
        <p:txBody>
          <a:bodyPr/>
          <a:lstStyle>
            <a:lvl1pPr>
              <a:defRPr sz="2000">
                <a:solidFill>
                  <a:schemeClr val="accent6"/>
                </a:solidFill>
              </a:defRPr>
            </a:lvl1pPr>
            <a:lvl2pPr>
              <a:defRPr sz="1800">
                <a:solidFill>
                  <a:schemeClr val="accent6"/>
                </a:solidFill>
              </a:defRPr>
            </a:lvl2pPr>
            <a:lvl3pPr>
              <a:defRPr sz="1600">
                <a:solidFill>
                  <a:schemeClr val="accent6"/>
                </a:solidFill>
              </a:defRPr>
            </a:lvl3pPr>
            <a:lvl4pPr>
              <a:defRPr sz="1400">
                <a:solidFill>
                  <a:schemeClr val="accent6"/>
                </a:solidFill>
              </a:defRPr>
            </a:lvl4pPr>
            <a:lvl5pPr>
              <a:defRPr sz="1400">
                <a:solidFill>
                  <a:schemeClr val="accent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345630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TN-4">
    <p:bg>
      <p:bgPr>
        <a:solidFill>
          <a:schemeClr val="accent5"/>
        </a:solidFill>
        <a:effectLst/>
      </p:bgPr>
    </p:bg>
    <p:spTree>
      <p:nvGrpSpPr>
        <p:cNvPr id="1" name=""/>
        <p:cNvGrpSpPr/>
        <p:nvPr/>
      </p:nvGrpSpPr>
      <p:grpSpPr>
        <a:xfrm>
          <a:off x="0" y="0"/>
          <a:ext cx="0" cy="0"/>
          <a:chOff x="0" y="0"/>
          <a:chExt cx="0" cy="0"/>
        </a:xfrm>
      </p:grpSpPr>
      <p:sp>
        <p:nvSpPr>
          <p:cNvPr id="6" name="Text Placeholder 7">
            <a:extLst>
              <a:ext uri="{FF2B5EF4-FFF2-40B4-BE49-F238E27FC236}">
                <a16:creationId xmlns:a16="http://schemas.microsoft.com/office/drawing/2014/main" id="{6FDE559A-6D1C-AC45-A846-47132F6F2BBC}"/>
              </a:ext>
            </a:extLst>
          </p:cNvPr>
          <p:cNvSpPr>
            <a:spLocks noGrp="1"/>
          </p:cNvSpPr>
          <p:nvPr>
            <p:ph type="body" sz="quarter" idx="10" hasCustomPrompt="1"/>
          </p:nvPr>
        </p:nvSpPr>
        <p:spPr>
          <a:xfrm>
            <a:off x="512762" y="251624"/>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4" name="Text Placeholder 3">
            <a:extLst>
              <a:ext uri="{FF2B5EF4-FFF2-40B4-BE49-F238E27FC236}">
                <a16:creationId xmlns:a16="http://schemas.microsoft.com/office/drawing/2014/main" id="{EF22806C-B7B8-0145-98EE-895300933911}"/>
              </a:ext>
            </a:extLst>
          </p:cNvPr>
          <p:cNvSpPr>
            <a:spLocks noGrp="1"/>
          </p:cNvSpPr>
          <p:nvPr>
            <p:ph type="body" sz="quarter" idx="11"/>
          </p:nvPr>
        </p:nvSpPr>
        <p:spPr>
          <a:xfrm>
            <a:off x="512763" y="1169990"/>
            <a:ext cx="10496550" cy="4524958"/>
          </a:xfrm>
          <a:prstGeom prst="rect">
            <a:avLst/>
          </a:prstGeom>
        </p:spPr>
        <p:txBody>
          <a:bodyPr/>
          <a:lstStyle>
            <a:lvl1pPr>
              <a:defRPr sz="2000">
                <a:solidFill>
                  <a:schemeClr val="accent6"/>
                </a:solidFill>
              </a:defRPr>
            </a:lvl1pPr>
            <a:lvl2pPr>
              <a:defRPr sz="1800">
                <a:solidFill>
                  <a:schemeClr val="accent6"/>
                </a:solidFill>
              </a:defRPr>
            </a:lvl2pPr>
            <a:lvl3pPr>
              <a:defRPr sz="1600">
                <a:solidFill>
                  <a:schemeClr val="accent6"/>
                </a:solidFill>
              </a:defRPr>
            </a:lvl3pPr>
            <a:lvl4pPr>
              <a:defRPr sz="1400">
                <a:solidFill>
                  <a:schemeClr val="accent6"/>
                </a:solidFill>
              </a:defRPr>
            </a:lvl4pPr>
            <a:lvl5pPr>
              <a:defRPr sz="1400">
                <a:solidFill>
                  <a:schemeClr val="accent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descr="A picture containing object, clock, drawing&#10;&#10;Description automatically generated">
            <a:extLst>
              <a:ext uri="{FF2B5EF4-FFF2-40B4-BE49-F238E27FC236}">
                <a16:creationId xmlns:a16="http://schemas.microsoft.com/office/drawing/2014/main" id="{E7445025-B3C2-4347-99AC-76FF7DD0AC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Tree>
    <p:extLst>
      <p:ext uri="{BB962C8B-B14F-4D97-AF65-F5344CB8AC3E}">
        <p14:creationId xmlns:p14="http://schemas.microsoft.com/office/powerpoint/2010/main" val="372192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Image_CalloutText_DarkGreen">
    <p:bg>
      <p:bgPr>
        <a:solidFill>
          <a:schemeClr val="accent5"/>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0"/>
            <a:ext cx="4816475" cy="6858000"/>
          </a:xfrm>
          <a:prstGeom prst="rect">
            <a:avLst/>
          </a:prstGeom>
          <a:solidFill>
            <a:schemeClr val="accent4"/>
          </a:solidFill>
        </p:spPr>
        <p:txBody>
          <a:bodyPr anchor="ctr"/>
          <a:lstStyle>
            <a:lvl1pPr marL="0" indent="0" algn="ctr">
              <a:buNone/>
              <a:defRPr sz="2000" b="1">
                <a:solidFill>
                  <a:schemeClr val="accent2"/>
                </a:solidFill>
              </a:defRPr>
            </a:lvl1pPr>
          </a:lstStyle>
          <a:p>
            <a:r>
              <a:rPr lang="en-US" dirty="0"/>
              <a:t>Insert picture</a:t>
            </a:r>
          </a:p>
        </p:txBody>
      </p:sp>
      <p:pic>
        <p:nvPicPr>
          <p:cNvPr id="7" name="Picture 6" descr="A picture containing object, clock, drawing&#10;&#10;Description automatically generated">
            <a:extLst>
              <a:ext uri="{FF2B5EF4-FFF2-40B4-BE49-F238E27FC236}">
                <a16:creationId xmlns:a16="http://schemas.microsoft.com/office/drawing/2014/main" id="{0E434174-9E1C-BC4E-B730-686DA1246F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03029" y="5926918"/>
            <a:ext cx="659314" cy="659314"/>
          </a:xfrm>
          <a:prstGeom prst="rect">
            <a:avLst/>
          </a:prstGeom>
        </p:spPr>
      </p:pic>
      <p:sp>
        <p:nvSpPr>
          <p:cNvPr id="11" name="Text Placeholder 19">
            <a:extLst>
              <a:ext uri="{FF2B5EF4-FFF2-40B4-BE49-F238E27FC236}">
                <a16:creationId xmlns:a16="http://schemas.microsoft.com/office/drawing/2014/main" id="{D0B489E9-5EFB-7F4D-9E1F-EE8DB01AD198}"/>
              </a:ext>
            </a:extLst>
          </p:cNvPr>
          <p:cNvSpPr>
            <a:spLocks noGrp="1"/>
          </p:cNvSpPr>
          <p:nvPr>
            <p:ph type="body" sz="quarter" idx="10" hasCustomPrompt="1"/>
          </p:nvPr>
        </p:nvSpPr>
        <p:spPr>
          <a:xfrm>
            <a:off x="5269096" y="567603"/>
            <a:ext cx="5759121" cy="1651162"/>
          </a:xfrm>
          <a:prstGeom prst="rect">
            <a:avLst/>
          </a:prstGeom>
        </p:spPr>
        <p:txBody>
          <a:bodyPr anchor="b"/>
          <a:lstStyle>
            <a:lvl1pPr marL="0" indent="0">
              <a:buNone/>
              <a:defRPr sz="2800" b="1">
                <a:solidFill>
                  <a:schemeClr val="accent2"/>
                </a:solidFill>
              </a:defRPr>
            </a:lvl1pPr>
          </a:lstStyle>
          <a:p>
            <a:pPr lvl="0"/>
            <a:r>
              <a:rPr lang="en-GB" dirty="0"/>
              <a:t>Page title</a:t>
            </a:r>
            <a:endParaRPr lang="en-US" dirty="0"/>
          </a:p>
        </p:txBody>
      </p:sp>
      <p:sp>
        <p:nvSpPr>
          <p:cNvPr id="12" name="Text Placeholder 19">
            <a:extLst>
              <a:ext uri="{FF2B5EF4-FFF2-40B4-BE49-F238E27FC236}">
                <a16:creationId xmlns:a16="http://schemas.microsoft.com/office/drawing/2014/main" id="{012D376A-FD8E-9A41-8617-A9096D91E029}"/>
              </a:ext>
            </a:extLst>
          </p:cNvPr>
          <p:cNvSpPr>
            <a:spLocks noGrp="1"/>
          </p:cNvSpPr>
          <p:nvPr>
            <p:ph type="body" sz="quarter" idx="12" hasCustomPrompt="1"/>
          </p:nvPr>
        </p:nvSpPr>
        <p:spPr>
          <a:xfrm>
            <a:off x="5269095" y="2809179"/>
            <a:ext cx="5759121" cy="3117739"/>
          </a:xfrm>
          <a:prstGeom prst="rect">
            <a:avLst/>
          </a:prstGeom>
        </p:spPr>
        <p:txBody>
          <a:bodyPr anchor="t"/>
          <a:lstStyle>
            <a:lvl1pPr marL="0" indent="0">
              <a:buNone/>
              <a:defRPr sz="2000" b="0">
                <a:solidFill>
                  <a:schemeClr val="accent6"/>
                </a:solidFill>
              </a:defRPr>
            </a:lvl1pPr>
          </a:lstStyle>
          <a:p>
            <a:pPr lvl="0"/>
            <a:r>
              <a:rPr lang="en-GB" dirty="0"/>
              <a:t>Sub text</a:t>
            </a:r>
            <a:endParaRPr lang="en-US" dirty="0"/>
          </a:p>
        </p:txBody>
      </p:sp>
    </p:spTree>
    <p:extLst>
      <p:ext uri="{BB962C8B-B14F-4D97-AF65-F5344CB8AC3E}">
        <p14:creationId xmlns:p14="http://schemas.microsoft.com/office/powerpoint/2010/main" val="1412748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Left_KTN-0">
    <p:bg>
      <p:bgPr>
        <a:solidFill>
          <a:schemeClr val="accent6"/>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F179A9E-9CD4-D447-BF2D-5271F3BF2AA8}"/>
              </a:ext>
            </a:extLst>
          </p:cNvPr>
          <p:cNvSpPr/>
          <p:nvPr userDrawn="1"/>
        </p:nvSpPr>
        <p:spPr>
          <a:xfrm>
            <a:off x="0" y="0"/>
            <a:ext cx="12192000" cy="9059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0" y="905933"/>
            <a:ext cx="4816475" cy="5952066"/>
          </a:xfrm>
          <a:prstGeom prst="rect">
            <a:avLst/>
          </a:prstGeom>
        </p:spPr>
        <p:txBody>
          <a:bodyPr anchor="ctr"/>
          <a:lstStyle>
            <a:lvl1pPr marL="0" indent="0" algn="ctr">
              <a:buNone/>
              <a:defRPr sz="2000" b="1">
                <a:solidFill>
                  <a:schemeClr val="accent2"/>
                </a:solidFill>
              </a:defRPr>
            </a:lvl1pPr>
          </a:lstStyle>
          <a:p>
            <a:r>
              <a:rPr lang="en-US" dirty="0"/>
              <a:t>Insert picture</a:t>
            </a:r>
          </a:p>
        </p:txBody>
      </p:sp>
      <p:sp>
        <p:nvSpPr>
          <p:cNvPr id="8" name="Text Placeholder 7">
            <a:extLst>
              <a:ext uri="{FF2B5EF4-FFF2-40B4-BE49-F238E27FC236}">
                <a16:creationId xmlns:a16="http://schemas.microsoft.com/office/drawing/2014/main" id="{1D0D90E1-BEEE-734C-8B37-5C12F3E79E08}"/>
              </a:ext>
            </a:extLst>
          </p:cNvPr>
          <p:cNvSpPr>
            <a:spLocks noGrp="1"/>
          </p:cNvSpPr>
          <p:nvPr>
            <p:ph type="body" sz="quarter" idx="10" hasCustomPrompt="1"/>
          </p:nvPr>
        </p:nvSpPr>
        <p:spPr>
          <a:xfrm>
            <a:off x="512762" y="170942"/>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sp>
        <p:nvSpPr>
          <p:cNvPr id="9" name="Text Placeholder 3">
            <a:extLst>
              <a:ext uri="{FF2B5EF4-FFF2-40B4-BE49-F238E27FC236}">
                <a16:creationId xmlns:a16="http://schemas.microsoft.com/office/drawing/2014/main" id="{BD37E840-3F5D-CE4D-98C9-F916B0648F01}"/>
              </a:ext>
            </a:extLst>
          </p:cNvPr>
          <p:cNvSpPr>
            <a:spLocks noGrp="1"/>
          </p:cNvSpPr>
          <p:nvPr>
            <p:ph type="body" sz="quarter" idx="12"/>
          </p:nvPr>
        </p:nvSpPr>
        <p:spPr>
          <a:xfrm>
            <a:off x="5217459" y="1169988"/>
            <a:ext cx="5791854" cy="5000233"/>
          </a:xfrm>
          <a:prstGeom prst="rect">
            <a:avLst/>
          </a:prstGeom>
        </p:spPr>
        <p:txBody>
          <a:bodyPr/>
          <a:lstStyle>
            <a:lvl1pPr>
              <a:defRPr sz="2000">
                <a:solidFill>
                  <a:schemeClr val="accent5"/>
                </a:solidFill>
              </a:defRPr>
            </a:lvl1pPr>
            <a:lvl2pPr>
              <a:defRPr sz="1800">
                <a:solidFill>
                  <a:schemeClr val="accent5"/>
                </a:solidFill>
              </a:defRPr>
            </a:lvl2pPr>
            <a:lvl3pPr>
              <a:defRPr sz="1600">
                <a:solidFill>
                  <a:schemeClr val="accent5"/>
                </a:solidFill>
              </a:defRPr>
            </a:lvl3pPr>
            <a:lvl4pPr>
              <a:defRPr sz="1400">
                <a:solidFill>
                  <a:schemeClr val="accent5"/>
                </a:solidFill>
              </a:defRPr>
            </a:lvl4pPr>
            <a:lvl5pPr>
              <a:defRPr sz="1400">
                <a:solidFill>
                  <a:schemeClr val="accent5"/>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1" name="Picture 10">
            <a:extLst>
              <a:ext uri="{FF2B5EF4-FFF2-40B4-BE49-F238E27FC236}">
                <a16:creationId xmlns:a16="http://schemas.microsoft.com/office/drawing/2014/main" id="{EB08A764-1F9F-A046-8D53-DF24B351A2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2718" y="5947914"/>
            <a:ext cx="614316" cy="614316"/>
          </a:xfrm>
          <a:prstGeom prst="rect">
            <a:avLst/>
          </a:prstGeom>
        </p:spPr>
      </p:pic>
    </p:spTree>
    <p:extLst>
      <p:ext uri="{BB962C8B-B14F-4D97-AF65-F5344CB8AC3E}">
        <p14:creationId xmlns:p14="http://schemas.microsoft.com/office/powerpoint/2010/main" val="1006150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Right_KTN-0">
    <p:bg>
      <p:bgPr>
        <a:solidFill>
          <a:schemeClr val="accent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98B572-099D-184D-894B-C68E89FD0979}"/>
              </a:ext>
            </a:extLst>
          </p:cNvPr>
          <p:cNvSpPr>
            <a:spLocks noGrp="1"/>
          </p:cNvSpPr>
          <p:nvPr>
            <p:ph type="pic" sz="quarter" idx="11" hasCustomPrompt="1"/>
          </p:nvPr>
        </p:nvSpPr>
        <p:spPr>
          <a:xfrm>
            <a:off x="7375525" y="905932"/>
            <a:ext cx="4816475" cy="5952067"/>
          </a:xfrm>
          <a:prstGeom prst="rect">
            <a:avLst/>
          </a:prstGeom>
        </p:spPr>
        <p:txBody>
          <a:bodyPr anchor="ctr"/>
          <a:lstStyle>
            <a:lvl1pPr marL="0" indent="0" algn="ctr">
              <a:buNone/>
              <a:defRPr sz="2000" b="1">
                <a:solidFill>
                  <a:schemeClr val="accent2"/>
                </a:solidFill>
              </a:defRPr>
            </a:lvl1pPr>
          </a:lstStyle>
          <a:p>
            <a:r>
              <a:rPr lang="en-US" dirty="0"/>
              <a:t>Insert picture</a:t>
            </a:r>
          </a:p>
        </p:txBody>
      </p:sp>
      <p:sp>
        <p:nvSpPr>
          <p:cNvPr id="9" name="Text Placeholder 3">
            <a:extLst>
              <a:ext uri="{FF2B5EF4-FFF2-40B4-BE49-F238E27FC236}">
                <a16:creationId xmlns:a16="http://schemas.microsoft.com/office/drawing/2014/main" id="{BD37E840-3F5D-CE4D-98C9-F916B0648F01}"/>
              </a:ext>
            </a:extLst>
          </p:cNvPr>
          <p:cNvSpPr>
            <a:spLocks noGrp="1"/>
          </p:cNvSpPr>
          <p:nvPr>
            <p:ph type="body" sz="quarter" idx="12"/>
          </p:nvPr>
        </p:nvSpPr>
        <p:spPr>
          <a:xfrm>
            <a:off x="512762" y="1209898"/>
            <a:ext cx="6264556" cy="4960324"/>
          </a:xfrm>
          <a:prstGeom prst="rect">
            <a:avLst/>
          </a:prstGeom>
        </p:spPr>
        <p:txBody>
          <a:bodyPr/>
          <a:lstStyle>
            <a:lvl1pPr>
              <a:defRPr sz="2000">
                <a:solidFill>
                  <a:schemeClr val="accent5"/>
                </a:solidFill>
              </a:defRPr>
            </a:lvl1pPr>
            <a:lvl2pPr>
              <a:defRPr sz="1800">
                <a:solidFill>
                  <a:schemeClr val="accent5"/>
                </a:solidFill>
              </a:defRPr>
            </a:lvl2pPr>
            <a:lvl3pPr>
              <a:defRPr sz="1600">
                <a:solidFill>
                  <a:schemeClr val="accent5"/>
                </a:solidFill>
              </a:defRPr>
            </a:lvl3pPr>
            <a:lvl4pPr>
              <a:defRPr sz="1400">
                <a:solidFill>
                  <a:schemeClr val="accent5"/>
                </a:solidFill>
              </a:defRPr>
            </a:lvl4pPr>
            <a:lvl5pPr>
              <a:defRPr sz="1400">
                <a:solidFill>
                  <a:schemeClr val="accent5"/>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Rectangle 10">
            <a:extLst>
              <a:ext uri="{FF2B5EF4-FFF2-40B4-BE49-F238E27FC236}">
                <a16:creationId xmlns:a16="http://schemas.microsoft.com/office/drawing/2014/main" id="{30E806AB-2BDE-9945-B39F-2121D208B6A6}"/>
              </a:ext>
            </a:extLst>
          </p:cNvPr>
          <p:cNvSpPr/>
          <p:nvPr userDrawn="1"/>
        </p:nvSpPr>
        <p:spPr>
          <a:xfrm>
            <a:off x="0" y="0"/>
            <a:ext cx="12192000" cy="9059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 Placeholder 7">
            <a:extLst>
              <a:ext uri="{FF2B5EF4-FFF2-40B4-BE49-F238E27FC236}">
                <a16:creationId xmlns:a16="http://schemas.microsoft.com/office/drawing/2014/main" id="{712B55A6-B720-B646-BD60-ECD1D1FC7C47}"/>
              </a:ext>
            </a:extLst>
          </p:cNvPr>
          <p:cNvSpPr>
            <a:spLocks noGrp="1"/>
          </p:cNvSpPr>
          <p:nvPr>
            <p:ph type="body" sz="quarter" idx="10" hasCustomPrompt="1"/>
          </p:nvPr>
        </p:nvSpPr>
        <p:spPr>
          <a:xfrm>
            <a:off x="512762" y="170942"/>
            <a:ext cx="11252517" cy="511175"/>
          </a:xfrm>
          <a:prstGeom prst="rect">
            <a:avLst/>
          </a:prstGeom>
        </p:spPr>
        <p:txBody>
          <a:bodyPr anchor="ctr"/>
          <a:lstStyle>
            <a:lvl1pPr marL="0" indent="0">
              <a:buNone/>
              <a:defRPr sz="2400" b="1">
                <a:ln>
                  <a:noFill/>
                </a:ln>
                <a:solidFill>
                  <a:schemeClr val="accent2"/>
                </a:solidFill>
              </a:defRPr>
            </a:lvl1pPr>
            <a:lvl2pPr>
              <a:defRPr>
                <a:ln>
                  <a:noFill/>
                </a:ln>
                <a:solidFill>
                  <a:schemeClr val="accent6"/>
                </a:solidFill>
              </a:defRPr>
            </a:lvl2pPr>
            <a:lvl3pPr>
              <a:defRPr>
                <a:ln>
                  <a:noFill/>
                </a:ln>
                <a:solidFill>
                  <a:schemeClr val="accent6"/>
                </a:solidFill>
              </a:defRPr>
            </a:lvl3pPr>
            <a:lvl4pPr>
              <a:defRPr>
                <a:ln>
                  <a:noFill/>
                </a:ln>
                <a:solidFill>
                  <a:schemeClr val="accent6"/>
                </a:solidFill>
              </a:defRPr>
            </a:lvl4pPr>
            <a:lvl5pPr>
              <a:defRPr>
                <a:ln>
                  <a:noFill/>
                </a:ln>
                <a:solidFill>
                  <a:schemeClr val="accent6"/>
                </a:solidFill>
              </a:defRPr>
            </a:lvl5pPr>
          </a:lstStyle>
          <a:p>
            <a:pPr lvl="0"/>
            <a:r>
              <a:rPr lang="en-GB" dirty="0"/>
              <a:t>Page Title</a:t>
            </a:r>
            <a:endParaRPr lang="en-US" dirty="0"/>
          </a:p>
        </p:txBody>
      </p:sp>
      <p:pic>
        <p:nvPicPr>
          <p:cNvPr id="8" name="Picture 7">
            <a:extLst>
              <a:ext uri="{FF2B5EF4-FFF2-40B4-BE49-F238E27FC236}">
                <a16:creationId xmlns:a16="http://schemas.microsoft.com/office/drawing/2014/main" id="{9EECA7E8-A68B-4848-9A0A-BF582B4BF72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2718" y="5947914"/>
            <a:ext cx="614316" cy="614316"/>
          </a:xfrm>
          <a:prstGeom prst="rect">
            <a:avLst/>
          </a:prstGeom>
        </p:spPr>
      </p:pic>
    </p:spTree>
    <p:extLst>
      <p:ext uri="{BB962C8B-B14F-4D97-AF65-F5344CB8AC3E}">
        <p14:creationId xmlns:p14="http://schemas.microsoft.com/office/powerpoint/2010/main" val="4199691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0300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44514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87" r:id="rId11"/>
    <p:sldLayoutId id="2147483688" r:id="rId12"/>
    <p:sldLayoutId id="214748368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759671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hyperlink" Target="mailto:Daisy.chamberlain@ktn-uk.org"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hyperlink" Target="https://ktn-uk.co.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21.jpe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048FCEA4-E2A3-D54C-A2F7-CF1AFAF59757}"/>
              </a:ext>
            </a:extLst>
          </p:cNvPr>
          <p:cNvSpPr>
            <a:spLocks noGrp="1"/>
          </p:cNvSpPr>
          <p:nvPr>
            <p:ph type="body" sz="quarter" idx="12"/>
          </p:nvPr>
        </p:nvSpPr>
        <p:spPr/>
        <p:txBody>
          <a:bodyPr/>
          <a:lstStyle/>
          <a:p>
            <a:r>
              <a:rPr lang="en-US" dirty="0">
                <a:cs typeface="FS Elliot"/>
                <a:sym typeface="Ratio Regular"/>
              </a:rPr>
              <a:t>Daisy Chapman-Chamberlain </a:t>
            </a:r>
          </a:p>
          <a:p>
            <a:r>
              <a:rPr lang="en-US" dirty="0">
                <a:sym typeface="Ratio Regular"/>
              </a:rPr>
              <a:t>Rail Knowledge Transfer Manager</a:t>
            </a:r>
            <a:endParaRPr lang="en-US" dirty="0"/>
          </a:p>
        </p:txBody>
      </p:sp>
      <p:sp>
        <p:nvSpPr>
          <p:cNvPr id="5" name="Text Placeholder 4">
            <a:extLst>
              <a:ext uri="{FF2B5EF4-FFF2-40B4-BE49-F238E27FC236}">
                <a16:creationId xmlns:a16="http://schemas.microsoft.com/office/drawing/2014/main" id="{B6730DA9-4E40-5D44-9B89-886DE85C9E75}"/>
              </a:ext>
            </a:extLst>
          </p:cNvPr>
          <p:cNvSpPr>
            <a:spLocks noGrp="1"/>
          </p:cNvSpPr>
          <p:nvPr>
            <p:ph type="body" sz="quarter" idx="10"/>
          </p:nvPr>
        </p:nvSpPr>
        <p:spPr>
          <a:xfrm>
            <a:off x="707135" y="560462"/>
            <a:ext cx="7717536" cy="2309687"/>
          </a:xfrm>
        </p:spPr>
        <p:txBody>
          <a:bodyPr/>
          <a:lstStyle/>
          <a:p>
            <a:r>
              <a:rPr lang="en-GB" dirty="0">
                <a:solidFill>
                  <a:schemeClr val="bg1"/>
                </a:solidFill>
              </a:rPr>
              <a:t>Inclusion Innovation in Stations</a:t>
            </a:r>
            <a:br>
              <a:rPr lang="en-GB" dirty="0"/>
            </a:br>
            <a:endParaRPr lang="en-GB" dirty="0">
              <a:solidFill>
                <a:schemeClr val="bg1"/>
              </a:solidFill>
            </a:endParaRPr>
          </a:p>
        </p:txBody>
      </p:sp>
    </p:spTree>
    <p:extLst>
      <p:ext uri="{BB962C8B-B14F-4D97-AF65-F5344CB8AC3E}">
        <p14:creationId xmlns:p14="http://schemas.microsoft.com/office/powerpoint/2010/main" val="2099518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91EB6CA-791B-5D4B-83FD-D8EED5B421B5}"/>
              </a:ext>
            </a:extLst>
          </p:cNvPr>
          <p:cNvSpPr txBox="1">
            <a:spLocks/>
          </p:cNvSpPr>
          <p:nvPr/>
        </p:nvSpPr>
        <p:spPr>
          <a:xfrm>
            <a:off x="512763" y="1312228"/>
            <a:ext cx="11035770" cy="50002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t>Case Study </a:t>
            </a:r>
          </a:p>
          <a:p>
            <a:pPr marL="0" indent="0">
              <a:buNone/>
            </a:pPr>
            <a:r>
              <a:rPr lang="en-GB" sz="2000" dirty="0"/>
              <a:t>E-Paper </a:t>
            </a:r>
          </a:p>
          <a:p>
            <a:pPr marL="0" indent="0">
              <a:buNone/>
            </a:pPr>
            <a:r>
              <a:rPr lang="en-GB" sz="2000" i="1" dirty="0"/>
              <a:t>Vienna, Austria</a:t>
            </a:r>
            <a:endParaRPr lang="en-GB" sz="2000" dirty="0"/>
          </a:p>
          <a:p>
            <a:pPr marL="0" indent="0">
              <a:buNone/>
            </a:pPr>
            <a:r>
              <a:rPr lang="en-GB" sz="2000" dirty="0"/>
              <a:t>Improvement of passenger information at stations by adding to printed timetables. The E-paper system will show the current timetables and will be equipped with a text-to speech mode that will enable blind and visually impaired persons to receive information by voice output. </a:t>
            </a:r>
          </a:p>
          <a:p>
            <a:pPr marL="0" indent="0">
              <a:buNone/>
            </a:pPr>
            <a:endParaRPr lang="en-GB" sz="1800" dirty="0"/>
          </a:p>
        </p:txBody>
      </p:sp>
      <p:pic>
        <p:nvPicPr>
          <p:cNvPr id="2" name="Picture 1">
            <a:extLst>
              <a:ext uri="{FF2B5EF4-FFF2-40B4-BE49-F238E27FC236}">
                <a16:creationId xmlns:a16="http://schemas.microsoft.com/office/drawing/2014/main" id="{DD6F4CD8-A874-FA43-AAC8-B851EE5E7AA7}"/>
              </a:ext>
            </a:extLst>
          </p:cNvPr>
          <p:cNvPicPr>
            <a:picLocks noChangeAspect="1"/>
          </p:cNvPicPr>
          <p:nvPr/>
        </p:nvPicPr>
        <p:blipFill>
          <a:blip r:embed="rId3"/>
          <a:stretch>
            <a:fillRect/>
          </a:stretch>
        </p:blipFill>
        <p:spPr>
          <a:xfrm>
            <a:off x="2892160" y="3812344"/>
            <a:ext cx="6276975" cy="1961555"/>
          </a:xfrm>
          <a:prstGeom prst="rect">
            <a:avLst/>
          </a:prstGeom>
        </p:spPr>
      </p:pic>
    </p:spTree>
    <p:extLst>
      <p:ext uri="{BB962C8B-B14F-4D97-AF65-F5344CB8AC3E}">
        <p14:creationId xmlns:p14="http://schemas.microsoft.com/office/powerpoint/2010/main" val="1497181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91EB6CA-791B-5D4B-83FD-D8EED5B421B5}"/>
              </a:ext>
            </a:extLst>
          </p:cNvPr>
          <p:cNvSpPr txBox="1">
            <a:spLocks/>
          </p:cNvSpPr>
          <p:nvPr/>
        </p:nvSpPr>
        <p:spPr>
          <a:xfrm>
            <a:off x="512763" y="1312228"/>
            <a:ext cx="5073650" cy="50002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t>Case Study </a:t>
            </a:r>
          </a:p>
          <a:p>
            <a:pPr marL="0" indent="0">
              <a:buNone/>
            </a:pPr>
            <a:r>
              <a:rPr lang="en-GB" sz="2000" dirty="0"/>
              <a:t>Accessible ticket machines in Stockholm </a:t>
            </a:r>
          </a:p>
          <a:p>
            <a:pPr marL="0" indent="0">
              <a:buNone/>
            </a:pPr>
            <a:r>
              <a:rPr lang="en-GB" sz="2000" i="1" dirty="0"/>
              <a:t>Stockholm, Sweden </a:t>
            </a:r>
            <a:endParaRPr lang="en-GB" sz="2000" dirty="0"/>
          </a:p>
          <a:p>
            <a:pPr marL="0" indent="0">
              <a:buNone/>
            </a:pPr>
            <a:r>
              <a:rPr lang="en-GB" sz="2000" dirty="0"/>
              <a:t>Not everyone is always able to validate, activate or change their ticket when there is no train conductor on board. To address this, an accessible ticket machine was designed together with the provider and the organisations for people with disabilities. Touch screen with good contrast, tactile buttons with embossed printing, spoken information, different height, guide path to the ticket machine and multiple languages. </a:t>
            </a:r>
          </a:p>
          <a:p>
            <a:pPr marL="0" indent="0">
              <a:buNone/>
            </a:pPr>
            <a:endParaRPr lang="en-GB" sz="1800" dirty="0"/>
          </a:p>
        </p:txBody>
      </p:sp>
      <p:pic>
        <p:nvPicPr>
          <p:cNvPr id="2" name="Picture 1">
            <a:extLst>
              <a:ext uri="{FF2B5EF4-FFF2-40B4-BE49-F238E27FC236}">
                <a16:creationId xmlns:a16="http://schemas.microsoft.com/office/drawing/2014/main" id="{BC60AB7B-69E1-B14C-9A59-6A3D1A674CE4}"/>
              </a:ext>
            </a:extLst>
          </p:cNvPr>
          <p:cNvPicPr>
            <a:picLocks noChangeAspect="1"/>
          </p:cNvPicPr>
          <p:nvPr/>
        </p:nvPicPr>
        <p:blipFill>
          <a:blip r:embed="rId3"/>
          <a:stretch>
            <a:fillRect/>
          </a:stretch>
        </p:blipFill>
        <p:spPr>
          <a:xfrm>
            <a:off x="6096000" y="1600198"/>
            <a:ext cx="4962527" cy="3970021"/>
          </a:xfrm>
          <a:prstGeom prst="rect">
            <a:avLst/>
          </a:prstGeom>
        </p:spPr>
      </p:pic>
    </p:spTree>
    <p:extLst>
      <p:ext uri="{BB962C8B-B14F-4D97-AF65-F5344CB8AC3E}">
        <p14:creationId xmlns:p14="http://schemas.microsoft.com/office/powerpoint/2010/main" val="1431134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D7960DB-F7D4-2B40-94CB-1A384C10EE51}"/>
              </a:ext>
            </a:extLst>
          </p:cNvPr>
          <p:cNvSpPr>
            <a:spLocks noGrp="1"/>
          </p:cNvSpPr>
          <p:nvPr>
            <p:ph type="body" sz="quarter" idx="12"/>
          </p:nvPr>
        </p:nvSpPr>
        <p:spPr>
          <a:xfrm>
            <a:off x="707134" y="2262401"/>
            <a:ext cx="6002947" cy="3662149"/>
          </a:xfrm>
        </p:spPr>
        <p:txBody>
          <a:bodyPr/>
          <a:lstStyle/>
          <a:p>
            <a:r>
              <a:rPr lang="en-US" sz="2400" dirty="0">
                <a:solidFill>
                  <a:schemeClr val="bg1"/>
                </a:solidFill>
                <a:hlinkClick r:id="rId3">
                  <a:extLst>
                    <a:ext uri="{A12FA001-AC4F-418D-AE19-62706E023703}">
                      <ahyp:hlinkClr xmlns:ahyp="http://schemas.microsoft.com/office/drawing/2018/hyperlinkcolor" val="tx"/>
                    </a:ext>
                  </a:extLst>
                </a:hlinkClick>
              </a:rPr>
              <a:t>daisy.chamberlain@ktn-uk.org</a:t>
            </a:r>
            <a:endParaRPr lang="en-US" sz="2400" dirty="0">
              <a:solidFill>
                <a:schemeClr val="bg1"/>
              </a:solidFill>
            </a:endParaRPr>
          </a:p>
          <a:p>
            <a:endParaRPr lang="en-US" sz="2400" dirty="0">
              <a:solidFill>
                <a:schemeClr val="bg1"/>
              </a:solidFill>
            </a:endParaRPr>
          </a:p>
          <a:p>
            <a:r>
              <a:rPr lang="en-US" sz="2400" dirty="0">
                <a:solidFill>
                  <a:schemeClr val="bg1"/>
                </a:solidFill>
              </a:rPr>
              <a:t>LinkedIn – Daisy Chapman-Chamberlain</a:t>
            </a:r>
          </a:p>
          <a:p>
            <a:endParaRPr lang="en-US" sz="2400" dirty="0">
              <a:solidFill>
                <a:schemeClr val="bg1"/>
              </a:solidFill>
            </a:endParaRPr>
          </a:p>
          <a:p>
            <a:r>
              <a:rPr lang="en-US" sz="2400" dirty="0">
                <a:solidFill>
                  <a:schemeClr val="bg1"/>
                </a:solidFill>
              </a:rPr>
              <a:t>Twitter - @KTM_Rail </a:t>
            </a:r>
          </a:p>
          <a:p>
            <a:endParaRPr lang="en-US" sz="2400" dirty="0">
              <a:solidFill>
                <a:schemeClr val="bg1"/>
              </a:solidFill>
            </a:endParaRPr>
          </a:p>
          <a:p>
            <a:r>
              <a:rPr lang="en-US" sz="2400" dirty="0">
                <a:solidFill>
                  <a:schemeClr val="bg1"/>
                </a:solidFill>
              </a:rPr>
              <a:t>Web: </a:t>
            </a:r>
            <a:r>
              <a:rPr lang="en-US" sz="2400" dirty="0">
                <a:solidFill>
                  <a:schemeClr val="bg1"/>
                </a:solidFill>
                <a:hlinkClick r:id="rId4">
                  <a:extLst>
                    <a:ext uri="{A12FA001-AC4F-418D-AE19-62706E023703}">
                      <ahyp:hlinkClr xmlns:ahyp="http://schemas.microsoft.com/office/drawing/2018/hyperlinkcolor" val="tx"/>
                    </a:ext>
                  </a:extLst>
                </a:hlinkClick>
              </a:rPr>
              <a:t>https://ktn-uk.co.uk</a:t>
            </a:r>
            <a:endParaRPr lang="en-US" sz="2400" dirty="0">
              <a:solidFill>
                <a:schemeClr val="bg1"/>
              </a:solidFill>
            </a:endParaRPr>
          </a:p>
        </p:txBody>
      </p:sp>
      <p:sp>
        <p:nvSpPr>
          <p:cNvPr id="2" name="TextBox 1">
            <a:extLst>
              <a:ext uri="{FF2B5EF4-FFF2-40B4-BE49-F238E27FC236}">
                <a16:creationId xmlns:a16="http://schemas.microsoft.com/office/drawing/2014/main" id="{F68C9ED3-3FAC-C946-B251-F60E63379972}"/>
              </a:ext>
            </a:extLst>
          </p:cNvPr>
          <p:cNvSpPr txBox="1"/>
          <p:nvPr/>
        </p:nvSpPr>
        <p:spPr>
          <a:xfrm>
            <a:off x="707134" y="782419"/>
            <a:ext cx="7770116" cy="646331"/>
          </a:xfrm>
          <a:prstGeom prst="rect">
            <a:avLst/>
          </a:prstGeom>
          <a:noFill/>
        </p:spPr>
        <p:txBody>
          <a:bodyPr wrap="square" rtlCol="0">
            <a:spAutoFit/>
          </a:bodyPr>
          <a:lstStyle/>
          <a:p>
            <a:r>
              <a:rPr lang="en-US" sz="3600" dirty="0">
                <a:solidFill>
                  <a:schemeClr val="bg1"/>
                </a:solidFill>
              </a:rPr>
              <a:t>Any questions?  </a:t>
            </a:r>
          </a:p>
        </p:txBody>
      </p:sp>
    </p:spTree>
    <p:extLst>
      <p:ext uri="{BB962C8B-B14F-4D97-AF65-F5344CB8AC3E}">
        <p14:creationId xmlns:p14="http://schemas.microsoft.com/office/powerpoint/2010/main" val="372395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laser, scene, green&#10;&#10;Description automatically generated">
            <a:extLst>
              <a:ext uri="{FF2B5EF4-FFF2-40B4-BE49-F238E27FC236}">
                <a16:creationId xmlns:a16="http://schemas.microsoft.com/office/drawing/2014/main" id="{45B0EE4E-A2EE-BC4C-A816-551601ACFBC5}"/>
              </a:ext>
            </a:extLst>
          </p:cNvPr>
          <p:cNvPicPr>
            <a:picLocks noGrp="1" noChangeAspect="1"/>
          </p:cNvPicPr>
          <p:nvPr>
            <p:ph type="pic" sz="quarter" idx="11"/>
          </p:nvPr>
        </p:nvPicPr>
        <p:blipFill>
          <a:blip r:embed="rId3"/>
          <a:srcRect l="30247" r="30247"/>
          <a:stretch>
            <a:fillRect/>
          </a:stretch>
        </p:blipFill>
        <p:spPr/>
      </p:pic>
      <p:sp>
        <p:nvSpPr>
          <p:cNvPr id="4" name="Text Placeholder 3">
            <a:extLst>
              <a:ext uri="{FF2B5EF4-FFF2-40B4-BE49-F238E27FC236}">
                <a16:creationId xmlns:a16="http://schemas.microsoft.com/office/drawing/2014/main" id="{37617290-1238-2942-B14E-90C1F94489AA}"/>
              </a:ext>
            </a:extLst>
          </p:cNvPr>
          <p:cNvSpPr>
            <a:spLocks noGrp="1"/>
          </p:cNvSpPr>
          <p:nvPr>
            <p:ph type="body" sz="quarter" idx="12"/>
          </p:nvPr>
        </p:nvSpPr>
        <p:spPr>
          <a:xfrm>
            <a:off x="5164720" y="250420"/>
            <a:ext cx="6148548" cy="6092013"/>
          </a:xfrm>
        </p:spPr>
        <p:txBody>
          <a:bodyPr anchor="ctr"/>
          <a:lstStyle/>
          <a:p>
            <a:r>
              <a:rPr lang="en-GB" sz="2800" b="1" dirty="0"/>
              <a:t>KTN exists to connect innovators with new partners and new opportunities beyond their existing thinking - accelerating ambitious ideas into real-world solutions.</a:t>
            </a:r>
          </a:p>
          <a:p>
            <a:endParaRPr lang="en-GB" sz="2800" b="1" dirty="0"/>
          </a:p>
          <a:p>
            <a:r>
              <a:rPr lang="en-GB" sz="2400" i="1" dirty="0">
                <a:solidFill>
                  <a:schemeClr val="accent3">
                    <a:lumMod val="75000"/>
                  </a:schemeClr>
                </a:solidFill>
              </a:rPr>
              <a:t>We increase access to new markets through our contacts and networks, work alongside government and private agencies to promote innovative solutions and assist SMEs and companies in accessing funding and development opportunities through guidance, contacts and support. </a:t>
            </a:r>
            <a:endParaRPr lang="en-US" sz="2400" i="1" dirty="0">
              <a:solidFill>
                <a:schemeClr val="accent3">
                  <a:lumMod val="75000"/>
                </a:schemeClr>
              </a:solidFill>
            </a:endParaRPr>
          </a:p>
        </p:txBody>
      </p:sp>
    </p:spTree>
    <p:extLst>
      <p:ext uri="{BB962C8B-B14F-4D97-AF65-F5344CB8AC3E}">
        <p14:creationId xmlns:p14="http://schemas.microsoft.com/office/powerpoint/2010/main" val="2704986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6B86929-32C6-E045-90C8-191D64C8925F}"/>
              </a:ext>
            </a:extLst>
          </p:cNvPr>
          <p:cNvSpPr>
            <a:spLocks noGrp="1"/>
          </p:cNvSpPr>
          <p:nvPr>
            <p:ph type="body" sz="quarter" idx="12"/>
          </p:nvPr>
        </p:nvSpPr>
        <p:spPr>
          <a:xfrm>
            <a:off x="4816474" y="109700"/>
            <a:ext cx="7189995" cy="6214533"/>
          </a:xfrm>
        </p:spPr>
        <p:txBody>
          <a:bodyPr/>
          <a:lstStyle/>
          <a:p>
            <a:r>
              <a:rPr lang="en-GB" sz="1600" b="1" dirty="0">
                <a:solidFill>
                  <a:schemeClr val="bg1"/>
                </a:solidFill>
              </a:rPr>
              <a:t>What can we do? </a:t>
            </a:r>
            <a:r>
              <a:rPr lang="en-GB" sz="1600" i="1" dirty="0">
                <a:solidFill>
                  <a:schemeClr val="bg1"/>
                </a:solidFill>
              </a:rPr>
              <a:t>In transport</a:t>
            </a:r>
            <a:endParaRPr lang="en-GB" sz="1600" dirty="0">
              <a:solidFill>
                <a:schemeClr val="bg1"/>
              </a:solidFill>
            </a:endParaRPr>
          </a:p>
          <a:p>
            <a:pPr marL="171450" indent="-171450">
              <a:buFont typeface="Arial" panose="020B0604020202020204" pitchFamily="34" charset="0"/>
              <a:buChar char="•"/>
            </a:pPr>
            <a:r>
              <a:rPr lang="en-GB" sz="1600" b="1" dirty="0">
                <a:solidFill>
                  <a:schemeClr val="bg1"/>
                </a:solidFill>
              </a:rPr>
              <a:t>COVID recovery inclusion</a:t>
            </a:r>
          </a:p>
          <a:p>
            <a:pPr marL="171450" indent="-171450">
              <a:buFont typeface="Arial" panose="020B0604020202020204" pitchFamily="34" charset="0"/>
              <a:buChar char="•"/>
            </a:pPr>
            <a:r>
              <a:rPr lang="en-GB" sz="1600" dirty="0">
                <a:solidFill>
                  <a:schemeClr val="bg1"/>
                </a:solidFill>
              </a:rPr>
              <a:t>Physical access, step free access </a:t>
            </a:r>
          </a:p>
          <a:p>
            <a:pPr marL="171450" indent="-171450">
              <a:buFont typeface="Arial" panose="020B0604020202020204" pitchFamily="34" charset="0"/>
              <a:buChar char="•"/>
            </a:pPr>
            <a:r>
              <a:rPr lang="en-GB" sz="1600" dirty="0">
                <a:solidFill>
                  <a:schemeClr val="bg1"/>
                </a:solidFill>
              </a:rPr>
              <a:t>Technology innovation (VR and AR, virtual tours, wayfinding, assistance schemes)</a:t>
            </a:r>
          </a:p>
          <a:p>
            <a:pPr marL="171450" indent="-171450">
              <a:buFont typeface="Arial" panose="020B0604020202020204" pitchFamily="34" charset="0"/>
              <a:buChar char="•"/>
            </a:pPr>
            <a:r>
              <a:rPr lang="en-GB" sz="1600" dirty="0">
                <a:solidFill>
                  <a:schemeClr val="bg1"/>
                </a:solidFill>
              </a:rPr>
              <a:t>Information provision and innovations (in many forms, before, during and after a journey)</a:t>
            </a:r>
          </a:p>
          <a:p>
            <a:pPr marL="171450" indent="-171450">
              <a:buFont typeface="Arial" panose="020B0604020202020204" pitchFamily="34" charset="0"/>
              <a:buChar char="•"/>
            </a:pPr>
            <a:r>
              <a:rPr lang="en-GB" sz="1600" dirty="0">
                <a:solidFill>
                  <a:schemeClr val="bg1"/>
                </a:solidFill>
              </a:rPr>
              <a:t>Digital access - for ticketing, websites and so on</a:t>
            </a:r>
          </a:p>
          <a:p>
            <a:pPr marL="171450" indent="-171450">
              <a:buFont typeface="Arial" panose="020B0604020202020204" pitchFamily="34" charset="0"/>
              <a:buChar char="•"/>
            </a:pPr>
            <a:r>
              <a:rPr lang="en-GB" sz="1600" dirty="0">
                <a:solidFill>
                  <a:schemeClr val="bg1"/>
                </a:solidFill>
              </a:rPr>
              <a:t>Confidence for life – travel training – schools work </a:t>
            </a:r>
          </a:p>
          <a:p>
            <a:pPr marL="171450" indent="-171450">
              <a:buFont typeface="Arial" panose="020B0604020202020204" pitchFamily="34" charset="0"/>
              <a:buChar char="•"/>
            </a:pPr>
            <a:r>
              <a:rPr lang="en-GB" sz="1600" dirty="0">
                <a:solidFill>
                  <a:schemeClr val="bg1"/>
                </a:solidFill>
              </a:rPr>
              <a:t>Community work – like Community Rail, dementia-friendly railway etc. </a:t>
            </a:r>
          </a:p>
          <a:p>
            <a:pPr marL="171450" indent="-171450">
              <a:buFont typeface="Arial" panose="020B0604020202020204" pitchFamily="34" charset="0"/>
              <a:buChar char="•"/>
            </a:pPr>
            <a:r>
              <a:rPr lang="en-GB" sz="1600" dirty="0">
                <a:solidFill>
                  <a:schemeClr val="bg1"/>
                </a:solidFill>
                <a:latin typeface="Helvetica" pitchFamily="2" charset="0"/>
              </a:rPr>
              <a:t>Changing Places and other needed facilities </a:t>
            </a:r>
          </a:p>
          <a:p>
            <a:pPr marL="171450" indent="-171450">
              <a:buFont typeface="Arial" panose="020B0604020202020204" pitchFamily="34" charset="0"/>
              <a:buChar char="•"/>
            </a:pPr>
            <a:r>
              <a:rPr lang="en-GB" sz="1600" dirty="0">
                <a:solidFill>
                  <a:schemeClr val="bg1"/>
                </a:solidFill>
                <a:latin typeface="Helvetica" pitchFamily="2" charset="0"/>
              </a:rPr>
              <a:t>Health - access in the widest sense for the future, anxiety and mental health needs as well as less-visible disability </a:t>
            </a:r>
          </a:p>
          <a:p>
            <a:pPr marL="171450" indent="-171450">
              <a:buFont typeface="Arial" panose="020B0604020202020204" pitchFamily="34" charset="0"/>
              <a:buChar char="•"/>
            </a:pPr>
            <a:r>
              <a:rPr lang="en-GB" sz="1600" dirty="0">
                <a:solidFill>
                  <a:schemeClr val="bg1"/>
                </a:solidFill>
                <a:latin typeface="Helvetica" pitchFamily="2" charset="0"/>
              </a:rPr>
              <a:t>Greening stations for the future and environmental considerations - the climate crisis for us all is the key thing that will shape our futures and we have to keep that in mind</a:t>
            </a:r>
            <a:endParaRPr lang="en-GB" sz="1200" dirty="0">
              <a:solidFill>
                <a:schemeClr val="bg1"/>
              </a:solidFill>
            </a:endParaRPr>
          </a:p>
        </p:txBody>
      </p:sp>
      <p:pic>
        <p:nvPicPr>
          <p:cNvPr id="9" name="Picture Placeholder 8">
            <a:extLst>
              <a:ext uri="{FF2B5EF4-FFF2-40B4-BE49-F238E27FC236}">
                <a16:creationId xmlns:a16="http://schemas.microsoft.com/office/drawing/2014/main" id="{56D09C74-916E-4845-90DA-B45A3953C29A}"/>
              </a:ext>
            </a:extLst>
          </p:cNvPr>
          <p:cNvPicPr>
            <a:picLocks noGrp="1" noChangeAspect="1"/>
          </p:cNvPicPr>
          <p:nvPr>
            <p:ph type="pic" sz="quarter" idx="11"/>
          </p:nvPr>
        </p:nvPicPr>
        <p:blipFill rotWithShape="1">
          <a:blip r:embed="rId3"/>
          <a:srcRect l="9816" r="9816"/>
          <a:stretch>
            <a:fillRect/>
          </a:stretch>
        </p:blipFill>
        <p:spPr/>
      </p:pic>
    </p:spTree>
    <p:extLst>
      <p:ext uri="{BB962C8B-B14F-4D97-AF65-F5344CB8AC3E}">
        <p14:creationId xmlns:p14="http://schemas.microsoft.com/office/powerpoint/2010/main" val="2658030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F7647E1-9004-4447-BEB7-E8DD7D08E1A9}"/>
              </a:ext>
            </a:extLst>
          </p:cNvPr>
          <p:cNvSpPr>
            <a:spLocks noGrp="1"/>
          </p:cNvSpPr>
          <p:nvPr>
            <p:ph type="body" sz="quarter" idx="12"/>
          </p:nvPr>
        </p:nvSpPr>
        <p:spPr>
          <a:xfrm>
            <a:off x="5189581" y="311261"/>
            <a:ext cx="6200662" cy="7580409"/>
          </a:xfrm>
        </p:spPr>
        <p:txBody>
          <a:bodyPr/>
          <a:lstStyle/>
          <a:p>
            <a:pPr marL="285750" indent="-285750">
              <a:lnSpc>
                <a:spcPct val="100000"/>
              </a:lnSpc>
              <a:buFont typeface="Arial" panose="020B0604020202020204" pitchFamily="34" charset="0"/>
              <a:buChar char="•"/>
            </a:pPr>
            <a:r>
              <a:rPr lang="en-GB" sz="1800" dirty="0">
                <a:solidFill>
                  <a:schemeClr val="tx1"/>
                </a:solidFill>
              </a:rPr>
              <a:t>When developing tech, trains and any facility or service that customers or staff interact with, it’s crucial to focus on the human need within this. A system built without </a:t>
            </a:r>
            <a:r>
              <a:rPr lang="en-GB" sz="1800" b="1" dirty="0">
                <a:solidFill>
                  <a:schemeClr val="tx1"/>
                </a:solidFill>
              </a:rPr>
              <a:t>lived experience </a:t>
            </a:r>
            <a:r>
              <a:rPr lang="en-GB" sz="1800" dirty="0">
                <a:solidFill>
                  <a:schemeClr val="tx1"/>
                </a:solidFill>
              </a:rPr>
              <a:t>and </a:t>
            </a:r>
            <a:r>
              <a:rPr lang="en-GB" sz="1800" b="1" dirty="0">
                <a:solidFill>
                  <a:schemeClr val="tx1"/>
                </a:solidFill>
              </a:rPr>
              <a:t>consultation</a:t>
            </a:r>
            <a:r>
              <a:rPr lang="en-GB" sz="1800" dirty="0">
                <a:solidFill>
                  <a:schemeClr val="tx1"/>
                </a:solidFill>
              </a:rPr>
              <a:t> cannot serve all those it needs to or be inclusive.</a:t>
            </a:r>
          </a:p>
          <a:p>
            <a:pPr marL="285750" indent="-285750">
              <a:lnSpc>
                <a:spcPct val="100000"/>
              </a:lnSpc>
              <a:buFont typeface="Arial" panose="020B0604020202020204" pitchFamily="34" charset="0"/>
              <a:buChar char="•"/>
            </a:pPr>
            <a:r>
              <a:rPr lang="en-GB" sz="1800" dirty="0">
                <a:solidFill>
                  <a:schemeClr val="tx1"/>
                </a:solidFill>
              </a:rPr>
              <a:t>Potential within rail and needs include information provision, tech using AR, staff training, signposting, lighting, strong visual contrasts, consideration of colours and pattern use, offering flexibility in terms of service/train used, physical accessibility, many different methods of information provision and more.</a:t>
            </a:r>
          </a:p>
          <a:p>
            <a:pPr marL="285750" indent="-285750">
              <a:lnSpc>
                <a:spcPct val="100000"/>
              </a:lnSpc>
              <a:buFont typeface="Arial" panose="020B0604020202020204" pitchFamily="34" charset="0"/>
              <a:buChar char="•"/>
            </a:pPr>
            <a:r>
              <a:rPr lang="en-GB" sz="1800" dirty="0">
                <a:solidFill>
                  <a:schemeClr val="tx1"/>
                </a:solidFill>
              </a:rPr>
              <a:t>Layout of spaces, sound levels, lighting (especially reducing flickering) and consideration of colours and patterns.</a:t>
            </a:r>
          </a:p>
          <a:p>
            <a:pPr marL="285750" indent="-285750">
              <a:lnSpc>
                <a:spcPct val="100000"/>
              </a:lnSpc>
              <a:buFont typeface="Arial" panose="020B0604020202020204" pitchFamily="34" charset="0"/>
              <a:buChar char="•"/>
            </a:pPr>
            <a:r>
              <a:rPr lang="en-GB" sz="1800" dirty="0">
                <a:solidFill>
                  <a:schemeClr val="tx1"/>
                </a:solidFill>
              </a:rPr>
              <a:t>There are clear needs within rail to better serve passengers with disabilities (as both disabled and non-disabled adults rely on car travel for around 3 in 5 trips for both groups) - including physical access needs, access for those with non-physical access requirements, and an urgent focus on tackling hate crime. </a:t>
            </a:r>
          </a:p>
          <a:p>
            <a:pPr>
              <a:lnSpc>
                <a:spcPct val="100000"/>
              </a:lnSpc>
            </a:pPr>
            <a:r>
              <a:rPr lang="en-GB" sz="2400" b="1" dirty="0">
                <a:solidFill>
                  <a:schemeClr val="tx1"/>
                </a:solidFill>
              </a:rPr>
              <a:t> </a:t>
            </a:r>
            <a:endParaRPr lang="en-US" i="1" dirty="0">
              <a:solidFill>
                <a:schemeClr val="tx1"/>
              </a:solidFill>
            </a:endParaRPr>
          </a:p>
          <a:p>
            <a:endParaRPr lang="en-US" sz="1800" dirty="0"/>
          </a:p>
        </p:txBody>
      </p:sp>
      <p:pic>
        <p:nvPicPr>
          <p:cNvPr id="5" name="Picture Placeholder 4">
            <a:extLst>
              <a:ext uri="{FF2B5EF4-FFF2-40B4-BE49-F238E27FC236}">
                <a16:creationId xmlns:a16="http://schemas.microsoft.com/office/drawing/2014/main" id="{207B1C42-D74F-5340-9627-57CED7BFE77A}"/>
              </a:ext>
            </a:extLst>
          </p:cNvPr>
          <p:cNvPicPr>
            <a:picLocks noGrp="1" noChangeAspect="1"/>
          </p:cNvPicPr>
          <p:nvPr>
            <p:ph type="pic" sz="quarter" idx="11"/>
          </p:nvPr>
        </p:nvPicPr>
        <p:blipFill>
          <a:blip r:embed="rId3"/>
          <a:srcRect l="23663" r="23663"/>
          <a:stretch>
            <a:fillRect/>
          </a:stretch>
        </p:blipFill>
        <p:spPr/>
      </p:pic>
    </p:spTree>
    <p:extLst>
      <p:ext uri="{BB962C8B-B14F-4D97-AF65-F5344CB8AC3E}">
        <p14:creationId xmlns:p14="http://schemas.microsoft.com/office/powerpoint/2010/main" val="421241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3C44D4-AA60-854F-9A68-DBE5902299A9}"/>
              </a:ext>
            </a:extLst>
          </p:cNvPr>
          <p:cNvSpPr>
            <a:spLocks noGrp="1"/>
          </p:cNvSpPr>
          <p:nvPr>
            <p:ph type="body" sz="quarter" idx="10"/>
          </p:nvPr>
        </p:nvSpPr>
        <p:spPr/>
        <p:txBody>
          <a:bodyPr/>
          <a:lstStyle/>
          <a:p>
            <a:r>
              <a:rPr lang="en-US" dirty="0"/>
              <a:t>Innovation and innovation funding </a:t>
            </a:r>
          </a:p>
        </p:txBody>
      </p:sp>
      <p:pic>
        <p:nvPicPr>
          <p:cNvPr id="8" name="Picture 7" descr="A person holding a phone&#10;&#10;Description automatically generated with medium confidence">
            <a:extLst>
              <a:ext uri="{FF2B5EF4-FFF2-40B4-BE49-F238E27FC236}">
                <a16:creationId xmlns:a16="http://schemas.microsoft.com/office/drawing/2014/main" id="{35ACCE6D-F3B2-394B-A7B9-02B152AC078F}"/>
              </a:ext>
            </a:extLst>
          </p:cNvPr>
          <p:cNvPicPr>
            <a:picLocks noChangeAspect="1"/>
          </p:cNvPicPr>
          <p:nvPr/>
        </p:nvPicPr>
        <p:blipFill>
          <a:blip r:embed="rId3"/>
          <a:stretch>
            <a:fillRect/>
          </a:stretch>
        </p:blipFill>
        <p:spPr>
          <a:xfrm>
            <a:off x="512762" y="2150681"/>
            <a:ext cx="3345631" cy="2592426"/>
          </a:xfrm>
          <a:prstGeom prst="rect">
            <a:avLst/>
          </a:prstGeom>
        </p:spPr>
      </p:pic>
      <p:pic>
        <p:nvPicPr>
          <p:cNvPr id="10" name="Picture 9" descr="A picture containing text, building, road, outdoor&#10;&#10;Description automatically generated">
            <a:extLst>
              <a:ext uri="{FF2B5EF4-FFF2-40B4-BE49-F238E27FC236}">
                <a16:creationId xmlns:a16="http://schemas.microsoft.com/office/drawing/2014/main" id="{CA8F8CA7-C45F-3D4D-9385-978D6979A2DA}"/>
              </a:ext>
            </a:extLst>
          </p:cNvPr>
          <p:cNvPicPr>
            <a:picLocks noChangeAspect="1"/>
          </p:cNvPicPr>
          <p:nvPr/>
        </p:nvPicPr>
        <p:blipFill>
          <a:blip r:embed="rId4"/>
          <a:stretch>
            <a:fillRect/>
          </a:stretch>
        </p:blipFill>
        <p:spPr>
          <a:xfrm>
            <a:off x="4232449" y="2260481"/>
            <a:ext cx="3727101" cy="2372826"/>
          </a:xfrm>
          <a:prstGeom prst="rect">
            <a:avLst/>
          </a:prstGeom>
        </p:spPr>
      </p:pic>
      <p:pic>
        <p:nvPicPr>
          <p:cNvPr id="11" name="Picture 10">
            <a:extLst>
              <a:ext uri="{FF2B5EF4-FFF2-40B4-BE49-F238E27FC236}">
                <a16:creationId xmlns:a16="http://schemas.microsoft.com/office/drawing/2014/main" id="{D1CBDF82-DFC4-234E-B7D8-C551A573486A}"/>
              </a:ext>
            </a:extLst>
          </p:cNvPr>
          <p:cNvPicPr>
            <a:picLocks noChangeAspect="1"/>
          </p:cNvPicPr>
          <p:nvPr/>
        </p:nvPicPr>
        <p:blipFill rotWithShape="1">
          <a:blip r:embed="rId5"/>
          <a:srcRect r="23047"/>
          <a:stretch/>
        </p:blipFill>
        <p:spPr>
          <a:xfrm>
            <a:off x="8288459" y="2100707"/>
            <a:ext cx="3050102" cy="2642400"/>
          </a:xfrm>
          <a:prstGeom prst="rect">
            <a:avLst/>
          </a:prstGeom>
        </p:spPr>
      </p:pic>
    </p:spTree>
    <p:extLst>
      <p:ext uri="{BB962C8B-B14F-4D97-AF65-F5344CB8AC3E}">
        <p14:creationId xmlns:p14="http://schemas.microsoft.com/office/powerpoint/2010/main" val="3309447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1B7530-8628-DC42-98D3-58595C92D2EB}"/>
              </a:ext>
            </a:extLst>
          </p:cNvPr>
          <p:cNvSpPr>
            <a:spLocks noGrp="1"/>
          </p:cNvSpPr>
          <p:nvPr>
            <p:ph type="body" sz="quarter" idx="10"/>
          </p:nvPr>
        </p:nvSpPr>
        <p:spPr/>
        <p:txBody>
          <a:bodyPr/>
          <a:lstStyle/>
          <a:p>
            <a:r>
              <a:rPr lang="en-US" dirty="0"/>
              <a:t>Greening stations</a:t>
            </a:r>
          </a:p>
        </p:txBody>
      </p:sp>
      <p:pic>
        <p:nvPicPr>
          <p:cNvPr id="5" name="Picture 4">
            <a:extLst>
              <a:ext uri="{FF2B5EF4-FFF2-40B4-BE49-F238E27FC236}">
                <a16:creationId xmlns:a16="http://schemas.microsoft.com/office/drawing/2014/main" id="{4B1EE6E6-4B54-674C-A51B-6BD28798A4D9}"/>
              </a:ext>
            </a:extLst>
          </p:cNvPr>
          <p:cNvPicPr>
            <a:picLocks noChangeAspect="1"/>
          </p:cNvPicPr>
          <p:nvPr/>
        </p:nvPicPr>
        <p:blipFill>
          <a:blip r:embed="rId3"/>
          <a:stretch>
            <a:fillRect/>
          </a:stretch>
        </p:blipFill>
        <p:spPr>
          <a:xfrm>
            <a:off x="4166409" y="2137355"/>
            <a:ext cx="3859182" cy="2583289"/>
          </a:xfrm>
          <a:prstGeom prst="rect">
            <a:avLst/>
          </a:prstGeom>
        </p:spPr>
      </p:pic>
      <p:pic>
        <p:nvPicPr>
          <p:cNvPr id="8" name="Picture 7" descr="A picture containing tree, sky, outdoor, plant&#10;&#10;Description automatically generated">
            <a:extLst>
              <a:ext uri="{FF2B5EF4-FFF2-40B4-BE49-F238E27FC236}">
                <a16:creationId xmlns:a16="http://schemas.microsoft.com/office/drawing/2014/main" id="{A5E4263A-35C1-6649-A894-BB9E787A4E63}"/>
              </a:ext>
            </a:extLst>
          </p:cNvPr>
          <p:cNvPicPr>
            <a:picLocks noChangeAspect="1"/>
          </p:cNvPicPr>
          <p:nvPr/>
        </p:nvPicPr>
        <p:blipFill>
          <a:blip r:embed="rId4"/>
          <a:stretch>
            <a:fillRect/>
          </a:stretch>
        </p:blipFill>
        <p:spPr>
          <a:xfrm>
            <a:off x="8074642" y="2137355"/>
            <a:ext cx="3464646" cy="2583289"/>
          </a:xfrm>
          <a:prstGeom prst="rect">
            <a:avLst/>
          </a:prstGeom>
        </p:spPr>
      </p:pic>
      <p:pic>
        <p:nvPicPr>
          <p:cNvPr id="10" name="Picture 9">
            <a:extLst>
              <a:ext uri="{FF2B5EF4-FFF2-40B4-BE49-F238E27FC236}">
                <a16:creationId xmlns:a16="http://schemas.microsoft.com/office/drawing/2014/main" id="{7DCDD1EF-F21B-5F42-AFCF-15ADF40F3BD1}"/>
              </a:ext>
            </a:extLst>
          </p:cNvPr>
          <p:cNvPicPr>
            <a:picLocks noChangeAspect="1"/>
          </p:cNvPicPr>
          <p:nvPr/>
        </p:nvPicPr>
        <p:blipFill>
          <a:blip r:embed="rId5"/>
          <a:stretch>
            <a:fillRect/>
          </a:stretch>
        </p:blipFill>
        <p:spPr>
          <a:xfrm>
            <a:off x="238546" y="2137356"/>
            <a:ext cx="3878812" cy="2583289"/>
          </a:xfrm>
          <a:prstGeom prst="rect">
            <a:avLst/>
          </a:prstGeom>
        </p:spPr>
      </p:pic>
    </p:spTree>
    <p:extLst>
      <p:ext uri="{BB962C8B-B14F-4D97-AF65-F5344CB8AC3E}">
        <p14:creationId xmlns:p14="http://schemas.microsoft.com/office/powerpoint/2010/main" val="356611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9F6B2C-FA7A-5640-9724-8448CED28E5A}"/>
              </a:ext>
            </a:extLst>
          </p:cNvPr>
          <p:cNvSpPr>
            <a:spLocks noGrp="1"/>
          </p:cNvSpPr>
          <p:nvPr>
            <p:ph type="body" sz="quarter" idx="10"/>
          </p:nvPr>
        </p:nvSpPr>
        <p:spPr/>
        <p:txBody>
          <a:bodyPr/>
          <a:lstStyle/>
          <a:p>
            <a:r>
              <a:rPr lang="en-US" dirty="0"/>
              <a:t>Community Rail </a:t>
            </a:r>
          </a:p>
        </p:txBody>
      </p:sp>
      <p:sp>
        <p:nvSpPr>
          <p:cNvPr id="3" name="Rectangle 2">
            <a:extLst>
              <a:ext uri="{FF2B5EF4-FFF2-40B4-BE49-F238E27FC236}">
                <a16:creationId xmlns:a16="http://schemas.microsoft.com/office/drawing/2014/main" id="{BE85332C-A21D-8140-AB09-AF63AD6233D8}"/>
              </a:ext>
            </a:extLst>
          </p:cNvPr>
          <p:cNvSpPr/>
          <p:nvPr/>
        </p:nvSpPr>
        <p:spPr>
          <a:xfrm>
            <a:off x="296631" y="1028310"/>
            <a:ext cx="6096000" cy="5632311"/>
          </a:xfrm>
          <a:prstGeom prst="rect">
            <a:avLst/>
          </a:prstGeom>
        </p:spPr>
        <p:txBody>
          <a:bodyPr>
            <a:spAutoFit/>
          </a:bodyPr>
          <a:lstStyle/>
          <a:p>
            <a:r>
              <a:rPr lang="en-GB" dirty="0">
                <a:latin typeface="MyriadPro"/>
              </a:rPr>
              <a:t>Around 8,500 volunteers (2019) give more than 390,000 hours every year to delivering community rail activity, on initiatives including community gardening, station maintenance, events, schools’ engagement, walking and cycling activities, and accessibility programmes. This activity is calculated to be worth £5.6m annually in terms of their labour contribution, plus anything up to £27.6m in social value to community rail volunteers themselves. </a:t>
            </a:r>
          </a:p>
          <a:p>
            <a:endParaRPr lang="en-GB" dirty="0"/>
          </a:p>
          <a:p>
            <a:r>
              <a:rPr lang="en-GB" dirty="0">
                <a:latin typeface="MyriadPro"/>
              </a:rPr>
              <a:t>Community rail lines – those with community rail partnerships – performed well in terms of passenger numbers, which might be attributed partly to work by community rail groups. A sample group of 36 lines showed a 42% increase in ridership between 2008/9 and 2017/18, higher than the total overall increase in passenger journeys of 35%. </a:t>
            </a:r>
          </a:p>
          <a:p>
            <a:endParaRPr lang="en-GB" dirty="0">
              <a:effectLst/>
              <a:latin typeface="MyriadPro"/>
            </a:endParaRPr>
          </a:p>
          <a:p>
            <a:r>
              <a:rPr lang="en-GB" dirty="0" err="1">
                <a:latin typeface="MyriadPro"/>
              </a:rPr>
              <a:t>Seedcorn</a:t>
            </a:r>
            <a:r>
              <a:rPr lang="en-GB" dirty="0">
                <a:latin typeface="MyriadPro"/>
              </a:rPr>
              <a:t> and small-scale grants to these partnerships and station adopters are turned into incredible, locally-linked stations projects and installations; from art to accessibility, reducing vandalism and increasing customer satisfaction. </a:t>
            </a:r>
            <a:endParaRPr lang="en-GB" dirty="0">
              <a:effectLst/>
            </a:endParaRPr>
          </a:p>
        </p:txBody>
      </p:sp>
      <p:pic>
        <p:nvPicPr>
          <p:cNvPr id="5" name="Picture 4">
            <a:extLst>
              <a:ext uri="{FF2B5EF4-FFF2-40B4-BE49-F238E27FC236}">
                <a16:creationId xmlns:a16="http://schemas.microsoft.com/office/drawing/2014/main" id="{37FCCC45-95A4-8249-8666-108EA5145740}"/>
              </a:ext>
            </a:extLst>
          </p:cNvPr>
          <p:cNvPicPr>
            <a:picLocks noChangeAspect="1"/>
          </p:cNvPicPr>
          <p:nvPr/>
        </p:nvPicPr>
        <p:blipFill>
          <a:blip r:embed="rId3"/>
          <a:stretch>
            <a:fillRect/>
          </a:stretch>
        </p:blipFill>
        <p:spPr>
          <a:xfrm>
            <a:off x="6872620" y="2126815"/>
            <a:ext cx="4806618" cy="3209956"/>
          </a:xfrm>
          <a:prstGeom prst="rect">
            <a:avLst/>
          </a:prstGeom>
        </p:spPr>
      </p:pic>
    </p:spTree>
    <p:extLst>
      <p:ext uri="{BB962C8B-B14F-4D97-AF65-F5344CB8AC3E}">
        <p14:creationId xmlns:p14="http://schemas.microsoft.com/office/powerpoint/2010/main" val="4192115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91EB6CA-791B-5D4B-83FD-D8EED5B421B5}"/>
              </a:ext>
            </a:extLst>
          </p:cNvPr>
          <p:cNvSpPr txBox="1">
            <a:spLocks/>
          </p:cNvSpPr>
          <p:nvPr/>
        </p:nvSpPr>
        <p:spPr>
          <a:xfrm>
            <a:off x="578114" y="1077739"/>
            <a:ext cx="11035770" cy="50002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t>Case Study </a:t>
            </a:r>
          </a:p>
          <a:p>
            <a:pPr marL="0" indent="0">
              <a:buNone/>
            </a:pPr>
            <a:r>
              <a:rPr lang="en-GB" sz="1600" dirty="0"/>
              <a:t>Autism Friendly Railway Line </a:t>
            </a:r>
          </a:p>
          <a:p>
            <a:pPr marL="0" indent="0">
              <a:buNone/>
            </a:pPr>
            <a:r>
              <a:rPr lang="en-GB" sz="1600" i="1" dirty="0"/>
              <a:t>UK</a:t>
            </a:r>
          </a:p>
          <a:p>
            <a:pPr marL="0" indent="0" fontAlgn="base">
              <a:buNone/>
            </a:pPr>
            <a:r>
              <a:rPr lang="en-GB" sz="1600" dirty="0"/>
              <a:t>Community Rail Lancashire, in partnership with Northern and working with the National Autistic Society launched the UK’s first autism friendly railway line. Autistic people can struggle in public places like in stations and on trains and be anxious about unexpected changes, like delays on transport. The National Autistic Society trained Northern staff members working on the line about how they can deliver the best possible experience and support for autistic customers and others with less-visible needs. There are also specialist resources available including sunglasses and ear defenders to assist passengers who may have sensory needs (subject to availability) and detailed line guides for families to download and help them prepare for their journey. The guides cover key travel information about the stations, trains and family-friendly businesses along the line, many of whom have autism-friendly sessions. Activity books are available for young adults and children.</a:t>
            </a:r>
            <a:br>
              <a:rPr lang="en-GB" sz="2000" dirty="0"/>
            </a:br>
            <a:br>
              <a:rPr lang="en-GB" sz="2000" dirty="0"/>
            </a:br>
            <a:endParaRPr lang="en-GB" sz="2000" dirty="0"/>
          </a:p>
        </p:txBody>
      </p:sp>
      <p:pic>
        <p:nvPicPr>
          <p:cNvPr id="2" name="Picture 1">
            <a:extLst>
              <a:ext uri="{FF2B5EF4-FFF2-40B4-BE49-F238E27FC236}">
                <a16:creationId xmlns:a16="http://schemas.microsoft.com/office/drawing/2014/main" id="{D444F7F2-8E39-7744-92F8-FD30593F91AC}"/>
              </a:ext>
            </a:extLst>
          </p:cNvPr>
          <p:cNvPicPr>
            <a:picLocks noChangeAspect="1"/>
          </p:cNvPicPr>
          <p:nvPr/>
        </p:nvPicPr>
        <p:blipFill>
          <a:blip r:embed="rId3"/>
          <a:stretch>
            <a:fillRect/>
          </a:stretch>
        </p:blipFill>
        <p:spPr>
          <a:xfrm>
            <a:off x="4263743" y="4212608"/>
            <a:ext cx="3664512" cy="2444670"/>
          </a:xfrm>
          <a:prstGeom prst="rect">
            <a:avLst/>
          </a:prstGeom>
        </p:spPr>
      </p:pic>
    </p:spTree>
    <p:extLst>
      <p:ext uri="{BB962C8B-B14F-4D97-AF65-F5344CB8AC3E}">
        <p14:creationId xmlns:p14="http://schemas.microsoft.com/office/powerpoint/2010/main" val="3741504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91EB6CA-791B-5D4B-83FD-D8EED5B421B5}"/>
              </a:ext>
            </a:extLst>
          </p:cNvPr>
          <p:cNvSpPr txBox="1">
            <a:spLocks/>
          </p:cNvSpPr>
          <p:nvPr/>
        </p:nvSpPr>
        <p:spPr>
          <a:xfrm>
            <a:off x="578114" y="1077740"/>
            <a:ext cx="11035770" cy="20277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b="1" dirty="0"/>
              <a:t>Case Study </a:t>
            </a:r>
          </a:p>
          <a:p>
            <a:pPr marL="0" indent="0">
              <a:buNone/>
            </a:pPr>
            <a:r>
              <a:rPr lang="en-GB" sz="1200" dirty="0"/>
              <a:t>The </a:t>
            </a:r>
            <a:r>
              <a:rPr lang="en-GB" sz="1200" dirty="0" err="1"/>
              <a:t>Welco</a:t>
            </a:r>
            <a:r>
              <a:rPr lang="en-GB" sz="1200" i="1" dirty="0" err="1"/>
              <a:t>Me</a:t>
            </a:r>
            <a:r>
              <a:rPr lang="en-GB" sz="1200" dirty="0"/>
              <a:t> App </a:t>
            </a:r>
          </a:p>
          <a:p>
            <a:pPr marL="0" indent="0">
              <a:buNone/>
            </a:pPr>
            <a:r>
              <a:rPr lang="en-GB" sz="1200" i="1" dirty="0"/>
              <a:t>UK</a:t>
            </a:r>
          </a:p>
          <a:p>
            <a:pPr marL="0" indent="0">
              <a:buNone/>
            </a:pPr>
            <a:r>
              <a:rPr lang="en-GB" sz="1200" dirty="0"/>
              <a:t>The aim of </a:t>
            </a:r>
            <a:r>
              <a:rPr lang="en-GB" sz="1200" dirty="0" err="1"/>
              <a:t>WelcoMe</a:t>
            </a:r>
            <a:r>
              <a:rPr lang="en-GB" sz="1200" dirty="0"/>
              <a:t> is that every shop or venue offers inclusive service and delivers it in a way that reduces anxiety and increases a customer’s confidence. Through using the app, the venue is notified of a customer’s visit and receives an overview and top tips for customer success to aid their interaction, based on the needs set out by that customer in the app. The customer uses the app to input their intended destination and the app coordinates help as needed upon arrival and throughout service.</a:t>
            </a:r>
          </a:p>
          <a:p>
            <a:pPr marL="0" indent="0" fontAlgn="base">
              <a:buNone/>
            </a:pPr>
            <a:br>
              <a:rPr lang="en-GB" sz="2000" dirty="0"/>
            </a:br>
            <a:br>
              <a:rPr lang="en-GB" sz="2000" dirty="0"/>
            </a:br>
            <a:endParaRPr lang="en-GB" sz="2000" dirty="0"/>
          </a:p>
        </p:txBody>
      </p:sp>
      <p:pic>
        <p:nvPicPr>
          <p:cNvPr id="5" name="Picture 4" descr="Graphical user interface, application&#10;&#10;Description automatically generated">
            <a:extLst>
              <a:ext uri="{FF2B5EF4-FFF2-40B4-BE49-F238E27FC236}">
                <a16:creationId xmlns:a16="http://schemas.microsoft.com/office/drawing/2014/main" id="{DB802C51-1AD2-4F43-AC88-D33842A61E15}"/>
              </a:ext>
            </a:extLst>
          </p:cNvPr>
          <p:cNvPicPr>
            <a:picLocks noChangeAspect="1"/>
          </p:cNvPicPr>
          <p:nvPr/>
        </p:nvPicPr>
        <p:blipFill>
          <a:blip r:embed="rId3"/>
          <a:stretch>
            <a:fillRect/>
          </a:stretch>
        </p:blipFill>
        <p:spPr>
          <a:xfrm>
            <a:off x="3792431" y="2879535"/>
            <a:ext cx="4607138" cy="3901388"/>
          </a:xfrm>
          <a:prstGeom prst="rect">
            <a:avLst/>
          </a:prstGeom>
        </p:spPr>
      </p:pic>
    </p:spTree>
    <p:extLst>
      <p:ext uri="{BB962C8B-B14F-4D97-AF65-F5344CB8AC3E}">
        <p14:creationId xmlns:p14="http://schemas.microsoft.com/office/powerpoint/2010/main" val="674319636"/>
      </p:ext>
    </p:extLst>
  </p:cSld>
  <p:clrMapOvr>
    <a:masterClrMapping/>
  </p:clrMapOvr>
</p:sld>
</file>

<file path=ppt/theme/theme1.xml><?xml version="1.0" encoding="utf-8"?>
<a:theme xmlns:a="http://schemas.openxmlformats.org/drawingml/2006/main" name="FullColour_WithText">
  <a:themeElements>
    <a:clrScheme name="Custom 5">
      <a:dk1>
        <a:srgbClr val="000000"/>
      </a:dk1>
      <a:lt1>
        <a:srgbClr val="FFFFFF"/>
      </a:lt1>
      <a:dk2>
        <a:srgbClr val="B2B2B2"/>
      </a:dk2>
      <a:lt2>
        <a:srgbClr val="E7E6E6"/>
      </a:lt2>
      <a:accent1>
        <a:srgbClr val="F5FAF6"/>
      </a:accent1>
      <a:accent2>
        <a:srgbClr val="00E600"/>
      </a:accent2>
      <a:accent3>
        <a:srgbClr val="009640"/>
      </a:accent3>
      <a:accent4>
        <a:srgbClr val="005328"/>
      </a:accent4>
      <a:accent5>
        <a:srgbClr val="003813"/>
      </a:accent5>
      <a:accent6>
        <a:srgbClr val="D6E9D8"/>
      </a:accent6>
      <a:hlink>
        <a:srgbClr val="06DD06"/>
      </a:hlink>
      <a:folHlink>
        <a:srgbClr val="0386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xtSlides_WithImage">
  <a:themeElements>
    <a:clrScheme name="Custom 5">
      <a:dk1>
        <a:srgbClr val="000000"/>
      </a:dk1>
      <a:lt1>
        <a:srgbClr val="FFFFFF"/>
      </a:lt1>
      <a:dk2>
        <a:srgbClr val="B2B2B2"/>
      </a:dk2>
      <a:lt2>
        <a:srgbClr val="E7E6E6"/>
      </a:lt2>
      <a:accent1>
        <a:srgbClr val="F5FAF6"/>
      </a:accent1>
      <a:accent2>
        <a:srgbClr val="00E600"/>
      </a:accent2>
      <a:accent3>
        <a:srgbClr val="009640"/>
      </a:accent3>
      <a:accent4>
        <a:srgbClr val="005328"/>
      </a:accent4>
      <a:accent5>
        <a:srgbClr val="003813"/>
      </a:accent5>
      <a:accent6>
        <a:srgbClr val="D6E9D8"/>
      </a:accent6>
      <a:hlink>
        <a:srgbClr val="06DD06"/>
      </a:hlink>
      <a:folHlink>
        <a:srgbClr val="0386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lain_TitlePages">
  <a:themeElements>
    <a:clrScheme name="Custom 5">
      <a:dk1>
        <a:srgbClr val="000000"/>
      </a:dk1>
      <a:lt1>
        <a:srgbClr val="FFFFFF"/>
      </a:lt1>
      <a:dk2>
        <a:srgbClr val="B2B2B2"/>
      </a:dk2>
      <a:lt2>
        <a:srgbClr val="E7E6E6"/>
      </a:lt2>
      <a:accent1>
        <a:srgbClr val="F5FAF6"/>
      </a:accent1>
      <a:accent2>
        <a:srgbClr val="00E600"/>
      </a:accent2>
      <a:accent3>
        <a:srgbClr val="009640"/>
      </a:accent3>
      <a:accent4>
        <a:srgbClr val="005328"/>
      </a:accent4>
      <a:accent5>
        <a:srgbClr val="003813"/>
      </a:accent5>
      <a:accent6>
        <a:srgbClr val="D6E9D8"/>
      </a:accent6>
      <a:hlink>
        <a:srgbClr val="06DD06"/>
      </a:hlink>
      <a:folHlink>
        <a:srgbClr val="0386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10416</TotalTime>
  <Words>2331</Words>
  <Application>Microsoft Office PowerPoint</Application>
  <PresentationFormat>Widescreen</PresentationFormat>
  <Paragraphs>100</Paragraphs>
  <Slides>12</Slides>
  <Notes>12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12</vt:i4>
      </vt:variant>
    </vt:vector>
  </HeadingPairs>
  <TitlesOfParts>
    <vt:vector size="19" baseType="lpstr">
      <vt:lpstr>Arial</vt:lpstr>
      <vt:lpstr>Calibri</vt:lpstr>
      <vt:lpstr>Helvetica</vt:lpstr>
      <vt:lpstr>MyriadPro</vt:lpstr>
      <vt:lpstr>FullColour_WithText</vt:lpstr>
      <vt:lpstr>TextSlides_WithImage</vt:lpstr>
      <vt:lpstr>1_Plain_TitlePages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Kyra Allen</dc:creator>
  <cp:lastModifiedBy>Lucy Harper</cp:lastModifiedBy>
  <cp:revision>106</cp:revision>
  <cp:lastPrinted>2021-04-07T17:50:20Z</cp:lastPrinted>
  <dcterms:created xsi:type="dcterms:W3CDTF">2020-08-11T12:25:49Z</dcterms:created>
  <dcterms:modified xsi:type="dcterms:W3CDTF">2021-10-04T09:30:32Z</dcterms:modified>
</cp:coreProperties>
</file>