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8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5"/>
    <p:sldMasterId id="2147483769" r:id="rId6"/>
    <p:sldMasterId id="2147483755" r:id="rId7"/>
    <p:sldMasterId id="2147483743" r:id="rId8"/>
    <p:sldMasterId id="2147483730" r:id="rId9"/>
    <p:sldMasterId id="2147483718" r:id="rId10"/>
    <p:sldMasterId id="2147483706" r:id="rId11"/>
    <p:sldMasterId id="2147483694" r:id="rId12"/>
    <p:sldMasterId id="2147483661" r:id="rId13"/>
  </p:sldMasterIdLst>
  <p:notesMasterIdLst>
    <p:notesMasterId r:id="rId16"/>
  </p:notesMasterIdLst>
  <p:handoutMasterIdLst>
    <p:handoutMasterId r:id="rId17"/>
  </p:handoutMasterIdLst>
  <p:sldIdLst>
    <p:sldId id="276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6672"/>
    <a:srgbClr val="5F6F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Master" Target="slideMasters/slideMaster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2.xml"/><Relationship Id="rId10" Type="http://schemas.openxmlformats.org/officeDocument/2006/relationships/slideMaster" Target="slideMasters/slideMaster6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15D7F-C814-40C8-AF11-E3F389FEE0F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D8E7C-FA5F-4563-AE0A-A82AF28F00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ED75C-30EC-428F-866E-7318EF1A6A4C}" type="datetimeFigureOut">
              <a:rPr lang="en-US"/>
              <a:t>5/2/2017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FE053-67D6-42BE-8B81-7003CEFC4FC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FE053-67D6-42BE-8B81-7003CEFC4FC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6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710" y="2447955"/>
            <a:ext cx="8038580" cy="223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2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B2C97-838F-4B9B-B222-EC4A2E125A9C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2E2-39C3-4E2E-A442-A207709E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542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664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108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775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430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163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410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975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723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1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" y="0"/>
            <a:ext cx="12191619" cy="685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9645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902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166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843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82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8207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1742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6543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003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449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33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73869" y="923925"/>
            <a:ext cx="819626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473869" y="400705"/>
            <a:ext cx="7800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0"/>
              <a:t>Example Slide Headline 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605" y="5593305"/>
            <a:ext cx="3574790" cy="99332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27510" y="923925"/>
            <a:ext cx="9601200" cy="171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27113" y="2755900"/>
            <a:ext cx="9601200" cy="495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77613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8934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1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658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885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261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7460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206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6848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2401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34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" y="0"/>
            <a:ext cx="12191619" cy="68582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605" y="5593305"/>
            <a:ext cx="3574790" cy="993324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27510" y="923925"/>
            <a:ext cx="9601200" cy="171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27113" y="2755900"/>
            <a:ext cx="9601200" cy="495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42651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3968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3817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136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67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4736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0895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39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1831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6683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80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427"/>
          </a:xfrm>
          <a:prstGeom prst="rect">
            <a:avLst/>
          </a:prstGeom>
        </p:spPr>
      </p:pic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990600" y="254000"/>
            <a:ext cx="8280400" cy="4318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Example Slide Header</a:t>
            </a:r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/>
          </p:nvPr>
        </p:nvSpPr>
        <p:spPr>
          <a:xfrm>
            <a:off x="990600" y="1270000"/>
            <a:ext cx="10210800" cy="5207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280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4997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5789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8593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432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697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8454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227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7545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711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5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B2C97-838F-4B9B-B222-EC4A2E125A9C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2E2-39C3-4E2E-A442-A207709E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3903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3771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87174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7299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2936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0667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38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8710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693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4882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79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B2C97-838F-4B9B-B222-EC4A2E125A9C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2E2-39C3-4E2E-A442-A207709E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0072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9102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9796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80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7824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3398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5976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93681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8748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32549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0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B2C97-838F-4B9B-B222-EC4A2E125A9C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2E2-39C3-4E2E-A442-A207709E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2419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7088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2421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0859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0265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1357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32233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76447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37109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58350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25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B2C97-838F-4B9B-B222-EC4A2E125A9C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2E2-39C3-4E2E-A442-A207709E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01703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03191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9706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6653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3388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44866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76710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94997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18600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01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B2C97-838F-4B9B-B222-EC4A2E125A9C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A22E2-39C3-4E2E-A442-A207709E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6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67" r:id="rId2"/>
    <p:sldLayoutId id="2147483689" r:id="rId3"/>
    <p:sldLayoutId id="2147483768" r:id="rId4"/>
    <p:sldLayoutId id="214748369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CE10C-20E2-4F1F-8119-93140775DC0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A7B6-C969-480E-AB79-071755664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612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E24B5-FE96-421A-AF56-CC99537ED19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10E45-4B47-4CEA-93BA-54E959EDB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6BFA-8EE1-40E0-B06B-8CF5CD9435A3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77E08-180F-4879-8BB5-FE2D7706D5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28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41392-A14F-4324-AB9E-F3C923EBAA1F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355E3-F298-4EF3-811A-59BFDB61E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08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51B63-CD15-4748-888A-430D56152A10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E9A92-2E9E-4E1D-9F9C-3168C49E6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86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BF008-D67E-45D8-8A73-25E14451383D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0E7D4-FF49-43D7-9354-A23E2D38E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20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1609-CFF8-4C03-9BE8-9D75D3A6A8B4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4EF8-E68B-47A5-BCD8-FB448AB59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01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BE69A-952A-4327-8F4F-02591C71F089}" type="datetimeFigureOut">
              <a:rPr lang="en-GB" smtClean="0"/>
              <a:t>02/05/2017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DEE5F-F4BA-4770-9BBD-1B38F7AB0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71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545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/>
          <p:cNvSpPr/>
          <p:nvPr/>
        </p:nvSpPr>
        <p:spPr>
          <a:xfrm>
            <a:off x="10671239" y="2688918"/>
            <a:ext cx="1458847" cy="4105602"/>
          </a:xfrm>
          <a:prstGeom prst="rect">
            <a:avLst/>
          </a:prstGeom>
          <a:solidFill>
            <a:srgbClr val="253746">
              <a:alpha val="40000"/>
            </a:srgbClr>
          </a:solidFill>
          <a:ln w="12700" cmpd="dbl">
            <a:solidFill>
              <a:srgbClr val="576672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sz="1050">
              <a:solidFill>
                <a:schemeClr val="bg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9200790" y="2690486"/>
            <a:ext cx="1434997" cy="4105602"/>
          </a:xfrm>
          <a:prstGeom prst="rect">
            <a:avLst/>
          </a:prstGeom>
          <a:solidFill>
            <a:srgbClr val="39646B">
              <a:alpha val="20000"/>
            </a:srgbClr>
          </a:solidFill>
          <a:ln w="12700">
            <a:solidFill>
              <a:srgbClr val="576672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sz="1050">
              <a:solidFill>
                <a:schemeClr val="bg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57057" y="2688918"/>
            <a:ext cx="9095481" cy="4107196"/>
          </a:xfrm>
          <a:prstGeom prst="rect">
            <a:avLst/>
          </a:prstGeom>
          <a:solidFill>
            <a:srgbClr val="39646B">
              <a:alpha val="40000"/>
            </a:srgbClr>
          </a:solidFill>
          <a:ln w="12700">
            <a:solidFill>
              <a:srgbClr val="576672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en-GB" sz="1050">
              <a:solidFill>
                <a:schemeClr val="bg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69424" y="998625"/>
            <a:ext cx="12060663" cy="1627894"/>
          </a:xfrm>
          <a:prstGeom prst="rect">
            <a:avLst/>
          </a:prstGeom>
          <a:solidFill>
            <a:srgbClr val="1C355E">
              <a:alpha val="30000"/>
            </a:srgbClr>
          </a:solidFill>
          <a:ln w="12700">
            <a:solidFill>
              <a:srgbClr val="57667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sz="105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>
                <a:cs typeface="Arial"/>
              </a:rPr>
              <a:t>Meet the Barcode Team</a:t>
            </a:r>
          </a:p>
        </p:txBody>
      </p:sp>
      <p:sp>
        <p:nvSpPr>
          <p:cNvPr id="7" name="Rectangle 6"/>
          <p:cNvSpPr/>
          <p:nvPr/>
        </p:nvSpPr>
        <p:spPr>
          <a:xfrm>
            <a:off x="9231646" y="5297149"/>
            <a:ext cx="1345226" cy="649172"/>
          </a:xfrm>
          <a:prstGeom prst="rect">
            <a:avLst/>
          </a:prstGeom>
          <a:solidFill>
            <a:srgbClr val="39646B">
              <a:alpha val="60000"/>
            </a:srgbClr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Matt </a:t>
            </a:r>
            <a:r>
              <a:rPr lang="en-GB" sz="1050" err="1">
                <a:solidFill>
                  <a:schemeClr val="bg1"/>
                </a:solidFill>
              </a:rPr>
              <a:t>Earry</a:t>
            </a:r>
            <a:endParaRPr lang="en-GB" sz="1050">
              <a:solidFill>
                <a:schemeClr val="bg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Procurement</a:t>
            </a:r>
          </a:p>
          <a:p>
            <a:pPr algn="ctr">
              <a:spcAft>
                <a:spcPts val="600"/>
              </a:spcAft>
            </a:pPr>
            <a:endParaRPr lang="en-GB" sz="105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252" y="4019240"/>
            <a:ext cx="1347693" cy="812505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Geoff Bunce</a:t>
            </a:r>
          </a:p>
          <a:p>
            <a:pPr algn="ctr"/>
            <a:r>
              <a:rPr lang="en-GB" sz="1050">
                <a:solidFill>
                  <a:schemeClr val="bg1"/>
                </a:solidFill>
                <a:cs typeface="Arial"/>
              </a:rPr>
              <a:t>Tech. Lead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429000" y="2019300"/>
            <a:ext cx="2452731" cy="509356"/>
          </a:xfrm>
          <a:prstGeom prst="rect">
            <a:avLst/>
          </a:prstGeom>
          <a:solidFill>
            <a:srgbClr val="253746">
              <a:alpha val="80000"/>
            </a:srgbClr>
          </a:solidFill>
          <a:ln w="28575" cmpd="dbl">
            <a:solidFill>
              <a:srgbClr val="264347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050"/>
              <a:t>Sarah Benfredj </a:t>
            </a:r>
          </a:p>
          <a:p>
            <a:pPr algn="ctr"/>
            <a:r>
              <a:rPr lang="en-GB" sz="1050"/>
              <a:t>Barcode Programme Manager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858250" y="2028825"/>
            <a:ext cx="2452731" cy="509356"/>
          </a:xfrm>
          <a:prstGeom prst="rect">
            <a:avLst/>
          </a:prstGeom>
          <a:solidFill>
            <a:srgbClr val="253746">
              <a:alpha val="80000"/>
            </a:srgbClr>
          </a:solidFill>
          <a:ln w="28575" cmpd="dbl">
            <a:solidFill>
              <a:srgbClr val="264347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050"/>
              <a:t>Duncan Henry</a:t>
            </a:r>
          </a:p>
          <a:p>
            <a:pPr algn="ctr"/>
            <a:r>
              <a:rPr lang="en-GB" sz="1050"/>
              <a:t>Head of Ticketing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143625" y="2028825"/>
            <a:ext cx="2462270" cy="508835"/>
          </a:xfrm>
          <a:prstGeom prst="rect">
            <a:avLst/>
          </a:prstGeom>
          <a:solidFill>
            <a:srgbClr val="253746">
              <a:alpha val="80000"/>
            </a:srgbClr>
          </a:solidFill>
          <a:ln w="28575" cmpd="dbl">
            <a:solidFill>
              <a:srgbClr val="264347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050"/>
              <a:t>Jason Webb</a:t>
            </a:r>
          </a:p>
          <a:p>
            <a:pPr algn="ctr"/>
            <a:r>
              <a:rPr lang="en-GB" sz="1050"/>
              <a:t>Head of Customer Journey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388923" y="1226435"/>
            <a:ext cx="2667331" cy="505136"/>
          </a:xfrm>
          <a:prstGeom prst="rect">
            <a:avLst/>
          </a:prstGeom>
          <a:solidFill>
            <a:srgbClr val="1C355E">
              <a:alpha val="80000"/>
            </a:srgbClr>
          </a:solidFill>
          <a:ln w="28575">
            <a:solidFill>
              <a:srgbClr val="1C1C1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050"/>
              <a:t>Jac Starr</a:t>
            </a:r>
          </a:p>
          <a:p>
            <a:pPr algn="ctr"/>
            <a:r>
              <a:rPr lang="en-GB" sz="1050"/>
              <a:t>Customer Experience MD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9481609" y="1242451"/>
            <a:ext cx="2452731" cy="504000"/>
          </a:xfrm>
          <a:prstGeom prst="rect">
            <a:avLst/>
          </a:prstGeom>
          <a:solidFill>
            <a:srgbClr val="39646B">
              <a:alpha val="60000"/>
            </a:srgbClr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Neil Micklethwaite</a:t>
            </a:r>
          </a:p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Barcode Project Sponsor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231646" y="3063028"/>
            <a:ext cx="1345226" cy="649172"/>
          </a:xfrm>
          <a:prstGeom prst="rect">
            <a:avLst/>
          </a:prstGeom>
          <a:solidFill>
            <a:srgbClr val="39646B">
              <a:alpha val="60000"/>
            </a:srgbClr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George Lyn</a:t>
            </a:r>
          </a:p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Finance Director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231646" y="4552442"/>
            <a:ext cx="1345226" cy="649172"/>
          </a:xfrm>
          <a:prstGeom prst="rect">
            <a:avLst/>
          </a:prstGeom>
          <a:solidFill>
            <a:srgbClr val="39646B">
              <a:alpha val="60000"/>
            </a:srgbClr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Lyn Penfold</a:t>
            </a:r>
          </a:p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Legal Counsel</a:t>
            </a:r>
          </a:p>
        </p:txBody>
      </p:sp>
      <p:sp>
        <p:nvSpPr>
          <p:cNvPr id="38" name="Rectangle 37"/>
          <p:cNvSpPr/>
          <p:nvPr/>
        </p:nvSpPr>
        <p:spPr>
          <a:xfrm>
            <a:off x="9242234" y="6041856"/>
            <a:ext cx="1345226" cy="649172"/>
          </a:xfrm>
          <a:prstGeom prst="rect">
            <a:avLst/>
          </a:prstGeom>
          <a:solidFill>
            <a:srgbClr val="39646B">
              <a:alpha val="60000"/>
            </a:srgbClr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Christine Quigley</a:t>
            </a:r>
          </a:p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Comms Lead</a:t>
            </a:r>
          </a:p>
        </p:txBody>
      </p:sp>
      <p:sp>
        <p:nvSpPr>
          <p:cNvPr id="77" name="Rectangle 76"/>
          <p:cNvSpPr/>
          <p:nvPr/>
        </p:nvSpPr>
        <p:spPr>
          <a:xfrm>
            <a:off x="3187369" y="4021294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Jenna Lanyon-Hogg</a:t>
            </a:r>
          </a:p>
          <a:p>
            <a:pPr algn="ctr"/>
            <a:r>
              <a:rPr lang="en-GB" sz="1050">
                <a:solidFill>
                  <a:schemeClr val="bg1"/>
                </a:solidFill>
              </a:rPr>
              <a:t>Implementation</a:t>
            </a:r>
          </a:p>
          <a:p>
            <a:pPr algn="ctr"/>
            <a:r>
              <a:rPr lang="en-GB" sz="1050">
                <a:solidFill>
                  <a:schemeClr val="bg1"/>
                </a:solidFill>
              </a:rPr>
              <a:t>Manager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707131" y="3077844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  <a:cs typeface="Arial"/>
              </a:rPr>
              <a:t>Sparks Grove</a:t>
            </a:r>
          </a:p>
          <a:p>
            <a:pPr algn="ctr"/>
            <a:r>
              <a:rPr lang="en-GB" sz="1050">
                <a:solidFill>
                  <a:schemeClr val="bg1"/>
                </a:solidFill>
              </a:rPr>
              <a:t>CX and Creative Consultants</a:t>
            </a:r>
          </a:p>
        </p:txBody>
      </p:sp>
      <p:sp>
        <p:nvSpPr>
          <p:cNvPr id="80" name="Rectangle 79"/>
          <p:cNvSpPr/>
          <p:nvPr/>
        </p:nvSpPr>
        <p:spPr>
          <a:xfrm>
            <a:off x="6191250" y="3076575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Chris Hardy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GB" sz="1050">
                <a:solidFill>
                  <a:schemeClr val="bg1"/>
                </a:solidFill>
              </a:rPr>
              <a:t>Design Consultant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GB" sz="1050">
                <a:solidFill>
                  <a:schemeClr val="bg1"/>
                </a:solidFill>
              </a:rPr>
              <a:t>Data &amp; Insights</a:t>
            </a:r>
          </a:p>
          <a:p>
            <a:pPr algn="ctr"/>
            <a:endParaRPr lang="en-GB" sz="105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180525" y="3075790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  <a:cs typeface="Arial"/>
              </a:rPr>
              <a:t>Bruce Graham</a:t>
            </a:r>
            <a:endParaRPr lang="en-GB" sz="105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en-GB" sz="1050">
                <a:solidFill>
                  <a:schemeClr val="bg1"/>
                </a:solidFill>
                <a:cs typeface="Arial"/>
              </a:rPr>
              <a:t>Implementation Lead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661121" y="4019240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Doug Memery</a:t>
            </a:r>
          </a:p>
          <a:p>
            <a:pPr algn="ctr"/>
            <a:r>
              <a:rPr lang="en-GB" sz="1050">
                <a:solidFill>
                  <a:schemeClr val="bg1"/>
                </a:solidFill>
              </a:rPr>
              <a:t>Business Analyst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191250" y="4953000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Toby Ayre</a:t>
            </a:r>
          </a:p>
          <a:p>
            <a:pPr algn="ctr"/>
            <a:r>
              <a:rPr lang="en-GB" sz="1050">
                <a:solidFill>
                  <a:schemeClr val="bg1"/>
                </a:solidFill>
              </a:rPr>
              <a:t>Data &amp; Insights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661121" y="3075790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Ben Grindell</a:t>
            </a:r>
          </a:p>
          <a:p>
            <a:pPr algn="ctr"/>
            <a:r>
              <a:rPr lang="en-GB" sz="1050">
                <a:solidFill>
                  <a:schemeClr val="bg1"/>
                </a:solidFill>
              </a:rPr>
              <a:t>PMO Support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1948069" y="1229399"/>
            <a:ext cx="2667331" cy="505136"/>
          </a:xfrm>
          <a:prstGeom prst="rect">
            <a:avLst/>
          </a:prstGeom>
          <a:solidFill>
            <a:srgbClr val="1C355E">
              <a:alpha val="80000"/>
            </a:srgbClr>
          </a:solidFill>
          <a:ln w="28575">
            <a:solidFill>
              <a:srgbClr val="1C1C1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050"/>
              <a:t>Dennis Rocks</a:t>
            </a:r>
          </a:p>
          <a:p>
            <a:pPr algn="ctr"/>
            <a:r>
              <a:rPr lang="en-GB" sz="1050"/>
              <a:t>RDG Tech Services MD 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723900" y="2019300"/>
            <a:ext cx="2452731" cy="509356"/>
          </a:xfrm>
          <a:prstGeom prst="rect">
            <a:avLst/>
          </a:prstGeom>
          <a:solidFill>
            <a:srgbClr val="253746">
              <a:alpha val="80000"/>
            </a:srgbClr>
          </a:solidFill>
          <a:ln w="28575" cmpd="dbl">
            <a:solidFill>
              <a:srgbClr val="264347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050"/>
              <a:t>Mike Ludden</a:t>
            </a:r>
          </a:p>
          <a:p>
            <a:pPr algn="ctr"/>
            <a:r>
              <a:rPr lang="en-GB" sz="1050"/>
              <a:t>Tech Services Project Manager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9231810" y="3807735"/>
            <a:ext cx="1345226" cy="649172"/>
          </a:xfrm>
          <a:prstGeom prst="rect">
            <a:avLst/>
          </a:prstGeom>
          <a:solidFill>
            <a:srgbClr val="39646B">
              <a:alpha val="60000"/>
            </a:srgbClr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Mitchell Ayres</a:t>
            </a:r>
          </a:p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Finance Business Partner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6191250" y="4019550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Chris Clarke</a:t>
            </a:r>
          </a:p>
          <a:p>
            <a:pPr algn="ctr"/>
            <a:r>
              <a:rPr lang="en-GB" sz="1050">
                <a:solidFill>
                  <a:schemeClr val="bg1"/>
                </a:solidFill>
              </a:rPr>
              <a:t>Ticketing Consultant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0714795" y="3075790"/>
            <a:ext cx="1345226" cy="651227"/>
          </a:xfrm>
          <a:prstGeom prst="rect">
            <a:avLst/>
          </a:prstGeom>
          <a:solidFill>
            <a:srgbClr val="253746">
              <a:alpha val="80000"/>
            </a:srgbClr>
          </a:solidFill>
          <a:ln w="28575" cmpd="dbl">
            <a:solidFill>
              <a:srgbClr val="264347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>
                <a:solidFill>
                  <a:schemeClr val="bg1"/>
                </a:solidFill>
                <a:cs typeface="Arial"/>
              </a:rPr>
              <a:t>John Backway</a:t>
            </a:r>
          </a:p>
          <a:p>
            <a:pPr algn="ctr"/>
            <a:endParaRPr lang="en-GB" sz="600">
              <a:solidFill>
                <a:schemeClr val="bg1"/>
              </a:solidFill>
              <a:cs typeface="Arial"/>
            </a:endParaRPr>
          </a:p>
          <a:p>
            <a:pPr algn="ctr"/>
            <a:r>
              <a:rPr lang="en-GB" sz="1050">
                <a:solidFill>
                  <a:schemeClr val="bg1"/>
                </a:solidFill>
                <a:cs typeface="Arial"/>
              </a:rPr>
              <a:t>Digital</a:t>
            </a:r>
            <a:r>
              <a:rPr lang="en-GB" sz="1050"/>
              <a:t> Wallet Ticketing Sponsor</a:t>
            </a:r>
            <a:endParaRPr lang="en-US" sz="1050"/>
          </a:p>
        </p:txBody>
      </p:sp>
      <p:sp>
        <p:nvSpPr>
          <p:cNvPr id="126" name="Rectangle 125"/>
          <p:cNvSpPr/>
          <p:nvPr/>
        </p:nvSpPr>
        <p:spPr>
          <a:xfrm>
            <a:off x="28281" y="970540"/>
            <a:ext cx="1787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>
                <a:latin typeface="Calibri" panose="020F0502020204030204" pitchFamily="34" charset="0"/>
              </a:rPr>
              <a:t>Leadership Team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69424" y="2659548"/>
            <a:ext cx="2562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>
                <a:latin typeface="Calibri" panose="020F0502020204030204" pitchFamily="34" charset="0"/>
              </a:rPr>
              <a:t>Barcode Working Group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9415159" y="2659548"/>
            <a:ext cx="99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>
                <a:latin typeface="Calibri" panose="020F0502020204030204" pitchFamily="34" charset="0"/>
              </a:rPr>
              <a:t>Enablers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10779614" y="2674144"/>
            <a:ext cx="1215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>
                <a:latin typeface="Calibri" panose="020F0502020204030204" pitchFamily="34" charset="0"/>
              </a:rPr>
              <a:t>Innovation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0734675" y="3838575"/>
            <a:ext cx="1345226" cy="651227"/>
          </a:xfrm>
          <a:prstGeom prst="rect">
            <a:avLst/>
          </a:prstGeom>
          <a:solidFill>
            <a:srgbClr val="253746">
              <a:alpha val="80000"/>
            </a:srgbClr>
          </a:solidFill>
          <a:ln w="28575" cmpd="dbl">
            <a:solidFill>
              <a:srgbClr val="264347"/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</a:rPr>
              <a:t>Emma</a:t>
            </a:r>
            <a:r>
              <a:rPr lang="en-GB" sz="1050"/>
              <a:t> Palmer</a:t>
            </a:r>
          </a:p>
          <a:p>
            <a:pPr algn="ctr"/>
            <a:r>
              <a:rPr lang="en-GB" sz="1050"/>
              <a:t>Digital Wallet &amp; Innovation Lead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57252" y="3075790"/>
            <a:ext cx="1347693" cy="812505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  <a:cs typeface="Arial"/>
              </a:rPr>
              <a:t>Simon Holmes</a:t>
            </a:r>
            <a:endParaRPr lang="en-GB" sz="1050">
              <a:solidFill>
                <a:schemeClr val="bg1"/>
              </a:solidFill>
            </a:endParaRPr>
          </a:p>
          <a:p>
            <a:pPr algn="ctr"/>
            <a:r>
              <a:rPr lang="en-GB" sz="1050">
                <a:solidFill>
                  <a:schemeClr val="bg1"/>
                </a:solidFill>
                <a:cs typeface="Arial"/>
              </a:rPr>
              <a:t>Head of Tech. Services Ticketing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61925" y="4943475"/>
            <a:ext cx="1347693" cy="812505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  <a:cs typeface="Arial"/>
              </a:rPr>
              <a:t>Howard Cole</a:t>
            </a:r>
          </a:p>
          <a:p>
            <a:pPr algn="ctr"/>
            <a:r>
              <a:rPr lang="en-GB" sz="1050">
                <a:solidFill>
                  <a:schemeClr val="bg1"/>
                </a:solidFill>
                <a:cs typeface="Arial"/>
              </a:rPr>
              <a:t>Solution Lead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57252" y="5869328"/>
            <a:ext cx="1347693" cy="812505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  <a:cs typeface="Arial"/>
              </a:rPr>
              <a:t>James Wight</a:t>
            </a:r>
          </a:p>
          <a:p>
            <a:pPr algn="ctr">
              <a:spcAft>
                <a:spcPts val="600"/>
              </a:spcAft>
            </a:pPr>
            <a:r>
              <a:rPr lang="en-GB" sz="1050">
                <a:solidFill>
                  <a:srgbClr val="FFFFFF"/>
                </a:solidFill>
                <a:latin typeface="Arial"/>
                <a:cs typeface="Arial"/>
              </a:rPr>
              <a:t>Tech. Design &amp; Analyst 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696200" y="3063028"/>
            <a:ext cx="1347693" cy="812506"/>
          </a:xfrm>
          <a:prstGeom prst="rect">
            <a:avLst/>
          </a:prstGeom>
          <a:solidFill>
            <a:srgbClr val="39646B"/>
          </a:solidFill>
          <a:ln w="22225">
            <a:solidFill>
              <a:schemeClr val="accent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r>
              <a:rPr lang="en-GB" sz="1050">
                <a:solidFill>
                  <a:schemeClr val="bg1"/>
                </a:solidFill>
                <a:cs typeface="Arial"/>
              </a:rPr>
              <a:t>Stephen Green</a:t>
            </a:r>
          </a:p>
          <a:p>
            <a:pPr algn="ctr"/>
            <a:r>
              <a:rPr lang="en-GB" sz="1050">
                <a:solidFill>
                  <a:schemeClr val="bg1"/>
                </a:solidFill>
                <a:cs typeface="Arial"/>
              </a:rPr>
              <a:t>Procurement &amp; Finance Lead</a:t>
            </a:r>
          </a:p>
        </p:txBody>
      </p:sp>
    </p:spTree>
    <p:extLst>
      <p:ext uri="{BB962C8B-B14F-4D97-AF65-F5344CB8AC3E}">
        <p14:creationId xmlns:p14="http://schemas.microsoft.com/office/powerpoint/2010/main" val="207947413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RDG Colour Palette New">
      <a:dk1>
        <a:srgbClr val="1C355E"/>
      </a:dk1>
      <a:lt1>
        <a:sysClr val="window" lastClr="FFFFFF"/>
      </a:lt1>
      <a:dk2>
        <a:srgbClr val="44546A"/>
      </a:dk2>
      <a:lt2>
        <a:srgbClr val="E7E6E6"/>
      </a:lt2>
      <a:accent1>
        <a:srgbClr val="1C355E"/>
      </a:accent1>
      <a:accent2>
        <a:srgbClr val="4C868F"/>
      </a:accent2>
      <a:accent3>
        <a:srgbClr val="253746"/>
      </a:accent3>
      <a:accent4>
        <a:srgbClr val="E0592B"/>
      </a:accent4>
      <a:accent5>
        <a:srgbClr val="EE7623"/>
      </a:accent5>
      <a:accent6>
        <a:srgbClr val="DB8925"/>
      </a:accent6>
      <a:hlink>
        <a:srgbClr val="E0592B"/>
      </a:hlink>
      <a:folHlink>
        <a:srgbClr val="4C868F"/>
      </a:folHlink>
    </a:clrScheme>
    <a:fontScheme name="RDG PowerPoint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a921f2d-300d-473a-8123-0e53932a26e6">
      <Value>5</Value>
      <Value>9</Value>
    </TaxCatchAll>
    <h6bfcbf804734fb4861858ee1a9b64fc xmlns="efa258ae-89f9-498d-bc79-ae341cd84994">
      <Terms xmlns="http://schemas.microsoft.com/office/infopath/2007/PartnerControls">
        <TermInfo xmlns="http://schemas.microsoft.com/office/infopath/2007/PartnerControls">
          <TermName xmlns="http://schemas.microsoft.com/office/infopath/2007/PartnerControls">London</TermName>
          <TermId xmlns="http://schemas.microsoft.com/office/infopath/2007/PartnerControls">63c47ba7-3d41-4eb5-b337-afa86db1f6b3</TermId>
        </TermInfo>
      </Terms>
    </h6bfcbf804734fb4861858ee1a9b64fc>
    <c17a35a046a04badace9d5c29a5138b3 xmlns="efa258ae-89f9-498d-bc79-ae341cd84994">
      <Terms xmlns="http://schemas.microsoft.com/office/infopath/2007/PartnerControls">
        <TermInfo xmlns="http://schemas.microsoft.com/office/infopath/2007/PartnerControls">
          <TermName xmlns="http://schemas.microsoft.com/office/infopath/2007/PartnerControls">Customer Experience</TermName>
          <TermId xmlns="http://schemas.microsoft.com/office/infopath/2007/PartnerControls">fa4e626e-da36-4f17-b6a7-d6eedc238a72</TermId>
        </TermInfo>
      </Terms>
    </c17a35a046a04badace9d5c29a5138b3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47165F200CEA44A13BA7F3147E9C3E" ma:contentTypeVersion="10" ma:contentTypeDescription="Create a new document." ma:contentTypeScope="" ma:versionID="cb77c73425a6a17d069a065ed033e1d0">
  <xsd:schema xmlns:xsd="http://www.w3.org/2001/XMLSchema" xmlns:xs="http://www.w3.org/2001/XMLSchema" xmlns:p="http://schemas.microsoft.com/office/2006/metadata/properties" xmlns:ns2="efa258ae-89f9-498d-bc79-ae341cd84994" xmlns:ns3="0a921f2d-300d-473a-8123-0e53932a26e6" targetNamespace="http://schemas.microsoft.com/office/2006/metadata/properties" ma:root="true" ma:fieldsID="1e27020270bd2ab3b2022b5f095f2e97" ns2:_="" ns3:_="">
    <xsd:import namespace="efa258ae-89f9-498d-bc79-ae341cd84994"/>
    <xsd:import namespace="0a921f2d-300d-473a-8123-0e53932a26e6"/>
    <xsd:element name="properties">
      <xsd:complexType>
        <xsd:sequence>
          <xsd:element name="documentManagement">
            <xsd:complexType>
              <xsd:all>
                <xsd:element ref="ns2:c17a35a046a04badace9d5c29a5138b3" minOccurs="0"/>
                <xsd:element ref="ns3:TaxCatchAll" minOccurs="0"/>
                <xsd:element ref="ns2:h6bfcbf804734fb4861858ee1a9b64fc" minOccurs="0"/>
                <xsd:element ref="ns3:_dlc_DocId" minOccurs="0"/>
                <xsd:element ref="ns3:_dlc_DocIdUrl" minOccurs="0"/>
                <xsd:element ref="ns3:_dlc_DocIdPersistId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a258ae-89f9-498d-bc79-ae341cd84994" elementFormDefault="qualified">
    <xsd:import namespace="http://schemas.microsoft.com/office/2006/documentManagement/types"/>
    <xsd:import namespace="http://schemas.microsoft.com/office/infopath/2007/PartnerControls"/>
    <xsd:element name="c17a35a046a04badace9d5c29a5138b3" ma:index="9" nillable="true" ma:taxonomy="true" ma:internalName="c17a35a046a04badace9d5c29a5138b3" ma:taxonomyFieldName="Directorate" ma:displayName="Directorate" ma:readOnly="false" ma:default="-1;#Customer Experience|fa4e626e-da36-4f17-b6a7-d6eedc238a72" ma:fieldId="{c17a35a0-46a0-4bad-ace9-d5c29a5138b3}" ma:sspId="958b1092-15a4-4db9-804e-88005bcedf16" ma:termSetId="3b1d32a4-da55-47ca-9437-0a00ec589f33" ma:anchorId="fa4e626e-da36-4f17-b6a7-d6eedc238a72" ma:open="false" ma:isKeyword="false">
      <xsd:complexType>
        <xsd:sequence>
          <xsd:element ref="pc:Terms" minOccurs="0" maxOccurs="1"/>
        </xsd:sequence>
      </xsd:complexType>
    </xsd:element>
    <xsd:element name="h6bfcbf804734fb4861858ee1a9b64fc" ma:index="12" nillable="true" ma:taxonomy="true" ma:internalName="h6bfcbf804734fb4861858ee1a9b64fc" ma:taxonomyFieldName="Function" ma:displayName="Business Area" ma:indexed="true" ma:readOnly="false" ma:fieldId="{16bfcbf8-0473-4fb4-8618-58ee1a9b64fc}" ma:sspId="958b1092-15a4-4db9-804e-88005bcedf16" ma:termSetId="9f2e2a2d-b409-462b-b0b0-ab889feee1ee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921f2d-300d-473a-8123-0e53932a26e6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description="" ma:hidden="true" ma:list="{72867209-e2c2-481b-a58e-cdf3efcd1b42}" ma:internalName="TaxCatchAll" ma:showField="CatchAllData" ma:web="0a921f2d-300d-473a-8123-0e53932a26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5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Shared With" ma:description="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8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9" nillable="true" ma:displayName="Last Shared By Time" ma:description="" ma:format="DateTim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5C5B808E-1A32-41C2-992E-235A7AA455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EAA9E1-45A4-4E86-96AD-0DB52A702F31}">
  <ds:schemaRefs>
    <ds:schemaRef ds:uri="http://purl.org/dc/terms/"/>
    <ds:schemaRef ds:uri="0a921f2d-300d-473a-8123-0e53932a26e6"/>
    <ds:schemaRef ds:uri="http://schemas.microsoft.com/office/2006/documentManagement/types"/>
    <ds:schemaRef ds:uri="efa258ae-89f9-498d-bc79-ae341cd84994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1E7CD4-5E49-404B-8D6C-B2F9110875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a258ae-89f9-498d-bc79-ae341cd84994"/>
    <ds:schemaRef ds:uri="0a921f2d-300d-473a-8123-0e53932a26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EC3E76A-778F-4EA1-9A15-B13D5DDB29B5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Widescreen</PresentationFormat>
  <Paragraphs>63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</vt:i4>
      </vt:variant>
    </vt:vector>
  </HeadingPairs>
  <TitlesOfParts>
    <vt:vector size="14" baseType="lpstr">
      <vt:lpstr>Arial</vt:lpstr>
      <vt:lpstr>Calibri</vt:lpstr>
      <vt:lpstr>Calibri Light</vt:lpstr>
      <vt:lpstr>1_Custom Design</vt:lpstr>
      <vt:lpstr>8_Custom Design</vt:lpstr>
      <vt:lpstr>7_Custom Design</vt:lpstr>
      <vt:lpstr>6_Custom Design</vt:lpstr>
      <vt:lpstr>5_Custom Design</vt:lpstr>
      <vt:lpstr>4_Custom Design</vt:lpstr>
      <vt:lpstr>3_Custom Design</vt:lpstr>
      <vt:lpstr>2_Custom Design</vt:lpstr>
      <vt:lpstr>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Murphy, Catherine</dc:creator>
  <cp:lastModifiedBy>Murphy, Catherine</cp:lastModifiedBy>
  <cp:revision>2</cp:revision>
  <dcterms:modified xsi:type="dcterms:W3CDTF">2017-05-02T10:24:48Z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0x0101007347165F200CEA44A13BA7F3147E9C3E</vt:lpwstr>
  </property>
  <property fmtid="{D5CDD505-2E9C-101B-9397-08002B2CF9AE}" pid="3" name="Directorate">
    <vt:lpwstr>5;#Customer Experience|fa4e626e-da36-4f17-b6a7-d6eedc238a72</vt:lpwstr>
  </property>
  <property fmtid="{D5CDD505-2E9C-101B-9397-08002B2CF9AE}" pid="4" name="Function">
    <vt:lpwstr>9;#London|63c47ba7-3d41-4eb5-b337-afa86db1f6b3</vt:lpwstr>
  </property>
</Properties>
</file>